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notesMasterIdLst>
    <p:notesMasterId r:id="rId3"/>
  </p:notesMasterIdLst>
  <p:sldIdLst>
    <p:sldId id="256" r:id="rId2"/>
  </p:sldIdLst>
  <p:sldSz cx="42976800" cy="21031200"/>
  <p:notesSz cx="6985000" cy="9283700"/>
  <p:defaultTextStyle>
    <a:defPPr>
      <a:defRPr lang="en-US"/>
    </a:defPPr>
    <a:lvl1pPr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1471436" indent="-1096833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2944459" indent="-2196836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4417482" indent="-3296844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5895268" indent="-4396848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5726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2871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016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161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4">
          <p15:clr>
            <a:srgbClr val="A4A3A4"/>
          </p15:clr>
        </p15:guide>
        <p15:guide id="2" pos="13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09" autoAdjust="0"/>
  </p:normalViewPr>
  <p:slideViewPr>
    <p:cSldViewPr snapToObjects="1">
      <p:cViewPr>
        <p:scale>
          <a:sx n="75" d="100"/>
          <a:sy n="75" d="100"/>
        </p:scale>
        <p:origin x="-13056" y="-2502"/>
      </p:cViewPr>
      <p:guideLst>
        <p:guide orient="horz" pos="6624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1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1"/>
            <a:ext cx="3026833" cy="46418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>
              <a:defRPr sz="1100" smtClean="0"/>
            </a:lvl1pPr>
          </a:lstStyle>
          <a:p>
            <a:pPr>
              <a:defRPr/>
            </a:pPr>
            <a:fld id="{D60056F0-455E-49E4-88B8-52BC5EC4C103}" type="datetime1">
              <a:rPr lang="en-US" altLang="en-US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5088" y="696913"/>
            <a:ext cx="7115176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9"/>
            <a:ext cx="5588000" cy="4177665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1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>
              <a:defRPr sz="1100" smtClean="0"/>
            </a:lvl1pPr>
          </a:lstStyle>
          <a:p>
            <a:pPr>
              <a:defRPr/>
            </a:pPr>
            <a:fld id="{173B29AD-79F8-4940-A020-99E20F826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776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1pPr>
    <a:lvl2pPr marL="457145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290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435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581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572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65088" y="696913"/>
            <a:ext cx="7115176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8757550" indent="-8757550" eaLnBrk="0" hangingPunct="0"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eaLnBrk="0" hangingPunct="0"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eaLnBrk="0" hangingPunct="0"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eaLnBrk="0" hangingPunct="0"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6456677" indent="-4469014" defTabSz="1495587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6921325" indent="-4469014" defTabSz="1495587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7385974" indent="-4469014" defTabSz="1495587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7850622" indent="-4469014" defTabSz="1495587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pPr eaLnBrk="1" hangingPunct="1"/>
            <a:fld id="{671719B7-8731-4538-A78F-46F879C98411}" type="slidenum">
              <a:rPr lang="en-US" altLang="en-US" sz="1100"/>
              <a:pPr eaLnBrk="1" hangingPunct="1"/>
              <a:t>1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423361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963" y="4311796"/>
            <a:ext cx="29009335" cy="6904842"/>
          </a:xfrm>
        </p:spPr>
        <p:txBody>
          <a:bodyPr lIns="0" rIns="0" anchor="t">
            <a:noAutofit/>
          </a:bodyPr>
          <a:lstStyle>
            <a:lvl1pPr>
              <a:defRPr sz="2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3960" y="11977984"/>
            <a:ext cx="29009340" cy="3444897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5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4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1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0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2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51677-F1A6-4E01-A110-287EE438739D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831DCD-E7C5-48F5-A9C4-43681A0092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35680" y="4767072"/>
            <a:ext cx="19844848" cy="119176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77BE5D-B961-488D-A64F-B5BD1B40EC11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E9D4A-4922-4C5F-93BD-1F9EA93F9B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8285" y="4767072"/>
            <a:ext cx="9755734" cy="119176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45231" y="4767072"/>
            <a:ext cx="19855282" cy="1191768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1D9DC7-973F-44C1-BFEE-13AC3F822C76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09892-07A4-4142-A8D5-A4707F42E9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4620200" y="239713"/>
            <a:ext cx="6745290" cy="1581523"/>
          </a:xfrm>
          <a:prstGeom prst="rect">
            <a:avLst/>
          </a:prstGeom>
          <a:noFill/>
          <a:ln>
            <a:noFill/>
          </a:ln>
          <a:extLst/>
        </p:spPr>
        <p:txBody>
          <a:bodyPr lIns="103192" tIns="51594" rIns="103192" bIns="51594">
            <a:spAutoFit/>
          </a:bodyPr>
          <a:lstStyle>
            <a:lvl1pPr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472191" eaLnBrk="1" hangingPunct="1">
              <a:defRPr/>
            </a:pPr>
            <a:r>
              <a:rPr lang="en-US" sz="3200" b="1" dirty="0" smtClean="0"/>
              <a:t>IEEE 2014 Conference on Computer Vision and Pattern Recognition 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143" y="1012827"/>
            <a:ext cx="4430714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148" y="392819"/>
            <a:ext cx="27542672" cy="2078777"/>
          </a:xfrm>
        </p:spPr>
        <p:txBody>
          <a:bodyPr>
            <a:no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070" y="3004462"/>
            <a:ext cx="13415328" cy="17442544"/>
          </a:xfrm>
        </p:spPr>
        <p:txBody>
          <a:bodyPr>
            <a:normAutofit/>
          </a:bodyPr>
          <a:lstStyle>
            <a:lvl1pPr marL="410206" indent="-410206">
              <a:buNone/>
              <a:defRPr sz="2800">
                <a:latin typeface="Arial"/>
                <a:cs typeface="Arial"/>
              </a:defRPr>
            </a:lvl1pPr>
            <a:lvl2pPr marL="793153" indent="-655549">
              <a:buFont typeface="Wingdings" charset="2"/>
              <a:buChar char="Ø"/>
              <a:defRPr sz="2400">
                <a:latin typeface="Arial"/>
                <a:cs typeface="Arial"/>
              </a:defRPr>
            </a:lvl2pPr>
            <a:lvl3pPr marL="929453" indent="-546507">
              <a:defRPr sz="2000">
                <a:latin typeface="Arial"/>
                <a:cs typeface="Arial"/>
              </a:defRPr>
            </a:lvl3pPr>
            <a:lvl4pPr marL="1202056" indent="-655549">
              <a:defRPr sz="1600">
                <a:latin typeface="Arial"/>
                <a:cs typeface="Arial"/>
              </a:defRPr>
            </a:lvl4pPr>
            <a:lvl5pPr marL="1448702" indent="-1448702">
              <a:defRPr sz="24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668825" y="3004462"/>
            <a:ext cx="13415328" cy="17442544"/>
          </a:xfrm>
        </p:spPr>
        <p:txBody>
          <a:bodyPr>
            <a:normAutofit/>
          </a:bodyPr>
          <a:lstStyle>
            <a:lvl1pPr marL="410206" indent="-410206">
              <a:buNone/>
              <a:defRPr sz="2800">
                <a:latin typeface="Arial"/>
                <a:cs typeface="Arial"/>
              </a:defRPr>
            </a:lvl1pPr>
            <a:lvl2pPr marL="793153" indent="-655549">
              <a:buFont typeface="Wingdings" charset="2"/>
              <a:buChar char="Ø"/>
              <a:defRPr sz="2400">
                <a:latin typeface="Arial"/>
                <a:cs typeface="Arial"/>
              </a:defRPr>
            </a:lvl2pPr>
            <a:lvl3pPr marL="929453" indent="-546507">
              <a:defRPr sz="2000">
                <a:latin typeface="Arial"/>
                <a:cs typeface="Arial"/>
              </a:defRPr>
            </a:lvl3pPr>
            <a:lvl4pPr marL="1202056" indent="-655549">
              <a:defRPr sz="1600">
                <a:latin typeface="Arial"/>
                <a:cs typeface="Arial"/>
              </a:defRPr>
            </a:lvl4pPr>
            <a:lvl5pPr marL="1448702" indent="-1448702">
              <a:defRPr sz="24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8964580" y="3004462"/>
            <a:ext cx="13415328" cy="17442544"/>
          </a:xfrm>
        </p:spPr>
        <p:txBody>
          <a:bodyPr>
            <a:normAutofit/>
          </a:bodyPr>
          <a:lstStyle>
            <a:lvl1pPr marL="410206" indent="-410206">
              <a:buNone/>
              <a:defRPr sz="2800">
                <a:latin typeface="Arial"/>
                <a:cs typeface="Arial"/>
              </a:defRPr>
            </a:lvl1pPr>
            <a:lvl2pPr marL="793153" indent="-655549">
              <a:buFont typeface="Wingdings" charset="2"/>
              <a:buChar char="Ø"/>
              <a:defRPr sz="2400">
                <a:latin typeface="Arial"/>
                <a:cs typeface="Arial"/>
              </a:defRPr>
            </a:lvl2pPr>
            <a:lvl3pPr marL="929453" indent="-546507">
              <a:defRPr sz="2000">
                <a:latin typeface="Arial"/>
                <a:cs typeface="Arial"/>
              </a:defRPr>
            </a:lvl3pPr>
            <a:lvl4pPr marL="1202056" indent="-655549">
              <a:defRPr sz="1600">
                <a:latin typeface="Arial"/>
                <a:cs typeface="Arial"/>
              </a:defRPr>
            </a:lvl4pPr>
            <a:lvl5pPr marL="1448702" indent="-1448702">
              <a:defRPr sz="24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344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6245231" y="4739030"/>
            <a:ext cx="19855282" cy="11917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B630E74-3C1C-4268-B8CB-F13B90D1812A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3A7B51B-4FA7-4A97-B05E-F07D029CA2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8286" y="4514699"/>
            <a:ext cx="29009340" cy="6533693"/>
          </a:xfrm>
        </p:spPr>
        <p:txBody>
          <a:bodyPr anchor="t">
            <a:noAutofit/>
          </a:bodyPr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8286" y="11917680"/>
            <a:ext cx="29009340" cy="2804160"/>
          </a:xfrm>
        </p:spPr>
        <p:txBody>
          <a:bodyPr anchor="t">
            <a:normAutofit/>
          </a:bodyPr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828581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71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574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432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290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148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006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2864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0A76B-0146-4464-BBAF-9267425459BB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886260-DE83-4348-A835-035469C108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50" y="1869440"/>
            <a:ext cx="16996728" cy="3271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88891" y="5875302"/>
            <a:ext cx="17140740" cy="8836373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4746" y="5875370"/>
            <a:ext cx="17104762" cy="8836287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028F0-FAA3-48D8-AE5C-9170DAD2C506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15C96E-C44C-4496-899D-19EF8D92EC3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47" y="1869443"/>
            <a:ext cx="16993950" cy="327151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7916" y="5876080"/>
            <a:ext cx="17101185" cy="1981410"/>
          </a:xfrm>
        </p:spPr>
        <p:txBody>
          <a:bodyPr anchor="t">
            <a:normAutofit/>
          </a:bodyPr>
          <a:lstStyle>
            <a:lvl1pPr marL="0" indent="0">
              <a:buNone/>
              <a:defRPr sz="7200" b="0"/>
            </a:lvl1pPr>
            <a:lvl2pPr marL="1828581" indent="0">
              <a:buNone/>
              <a:defRPr sz="8000" b="1"/>
            </a:lvl2pPr>
            <a:lvl3pPr marL="3657161" indent="0">
              <a:buNone/>
              <a:defRPr sz="7200" b="1"/>
            </a:lvl3pPr>
            <a:lvl4pPr marL="5485742" indent="0">
              <a:buNone/>
              <a:defRPr sz="6400" b="1"/>
            </a:lvl4pPr>
            <a:lvl5pPr marL="7314322" indent="0">
              <a:buNone/>
              <a:defRPr sz="6400" b="1"/>
            </a:lvl5pPr>
            <a:lvl6pPr marL="9142903" indent="0">
              <a:buNone/>
              <a:defRPr sz="6400" b="1"/>
            </a:lvl6pPr>
            <a:lvl7pPr marL="10971483" indent="0">
              <a:buNone/>
              <a:defRPr sz="6400" b="1"/>
            </a:lvl7pPr>
            <a:lvl8pPr marL="12800064" indent="0">
              <a:buNone/>
              <a:defRPr sz="6400" b="1"/>
            </a:lvl8pPr>
            <a:lvl9pPr marL="14628644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7911" y="8772741"/>
            <a:ext cx="17101185" cy="8840890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115341" y="5876080"/>
            <a:ext cx="17205643" cy="1981410"/>
          </a:xfrm>
        </p:spPr>
        <p:txBody>
          <a:bodyPr anchor="t">
            <a:normAutofit/>
          </a:bodyPr>
          <a:lstStyle>
            <a:lvl1pPr marL="0" indent="0">
              <a:buNone/>
              <a:defRPr sz="7200" b="0"/>
            </a:lvl1pPr>
            <a:lvl2pPr marL="1828581" indent="0">
              <a:buNone/>
              <a:defRPr sz="8000" b="1"/>
            </a:lvl2pPr>
            <a:lvl3pPr marL="3657161" indent="0">
              <a:buNone/>
              <a:defRPr sz="7200" b="1"/>
            </a:lvl3pPr>
            <a:lvl4pPr marL="5485742" indent="0">
              <a:buNone/>
              <a:defRPr sz="6400" b="1"/>
            </a:lvl4pPr>
            <a:lvl5pPr marL="7314322" indent="0">
              <a:buNone/>
              <a:defRPr sz="6400" b="1"/>
            </a:lvl5pPr>
            <a:lvl6pPr marL="9142903" indent="0">
              <a:buNone/>
              <a:defRPr sz="6400" b="1"/>
            </a:lvl6pPr>
            <a:lvl7pPr marL="10971483" indent="0">
              <a:buNone/>
              <a:defRPr sz="6400" b="1"/>
            </a:lvl7pPr>
            <a:lvl8pPr marL="12800064" indent="0">
              <a:buNone/>
              <a:defRPr sz="6400" b="1"/>
            </a:lvl8pPr>
            <a:lvl9pPr marL="14628644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115343" y="8772741"/>
            <a:ext cx="17160875" cy="8840893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876987-65BA-461F-99A6-62698B7BE2D7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5A3B5D-7C66-4737-B2C9-5CC1F6E051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665160" y="4758068"/>
            <a:ext cx="8595360" cy="1119717"/>
          </a:xfrm>
        </p:spPr>
        <p:txBody>
          <a:bodyPr/>
          <a:lstStyle/>
          <a:p>
            <a:pPr>
              <a:defRPr/>
            </a:pPr>
            <a:fld id="{56FED811-C893-483C-AAFF-73DAC43508A7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145F0-A55D-4B0B-9E8F-2F12A97EC4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30527-FC48-42C5-904C-49509DBBE6CD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4F40F-B107-4B8D-A437-DB9D6AFAD05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0417" y="5890689"/>
            <a:ext cx="17175798" cy="8860364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50" y="1859704"/>
            <a:ext cx="17056418" cy="3193627"/>
          </a:xfrm>
        </p:spPr>
        <p:txBody>
          <a:bodyPr anchor="t">
            <a:normAutofit/>
          </a:bodyPr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7912" y="5890686"/>
            <a:ext cx="17056418" cy="5559637"/>
          </a:xfrm>
        </p:spPr>
        <p:txBody>
          <a:bodyPr>
            <a:normAutofit/>
          </a:bodyPr>
          <a:lstStyle>
            <a:lvl1pPr marL="0" indent="0">
              <a:buNone/>
              <a:defRPr sz="7200"/>
            </a:lvl1pPr>
            <a:lvl2pPr marL="1828581" indent="0">
              <a:buNone/>
              <a:defRPr sz="4800"/>
            </a:lvl2pPr>
            <a:lvl3pPr marL="3657161" indent="0">
              <a:buNone/>
              <a:defRPr sz="4000"/>
            </a:lvl3pPr>
            <a:lvl4pPr marL="5485742" indent="0">
              <a:buNone/>
              <a:defRPr sz="3600"/>
            </a:lvl4pPr>
            <a:lvl5pPr marL="7314322" indent="0">
              <a:buNone/>
              <a:defRPr sz="3600"/>
            </a:lvl5pPr>
            <a:lvl6pPr marL="9142903" indent="0">
              <a:buNone/>
              <a:defRPr sz="3600"/>
            </a:lvl6pPr>
            <a:lvl7pPr marL="10971483" indent="0">
              <a:buNone/>
              <a:defRPr sz="3600"/>
            </a:lvl7pPr>
            <a:lvl8pPr marL="12800064" indent="0">
              <a:buNone/>
              <a:defRPr sz="3600"/>
            </a:lvl8pPr>
            <a:lvl9pPr marL="14628644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CB7A0-E36A-4784-8EAA-396A746E059B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4D2B19-07F0-497D-8876-60EE62DB757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48" y="1840230"/>
            <a:ext cx="9751851" cy="6075683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30155" y="5063066"/>
            <a:ext cx="26450129" cy="12943679"/>
          </a:xfrm>
        </p:spPr>
        <p:txBody>
          <a:bodyPr/>
          <a:lstStyle>
            <a:lvl1pPr marL="0" indent="0">
              <a:buNone/>
              <a:defRPr sz="12800"/>
            </a:lvl1pPr>
            <a:lvl2pPr marL="1828581" indent="0">
              <a:buNone/>
              <a:defRPr sz="11200"/>
            </a:lvl2pPr>
            <a:lvl3pPr marL="3657161" indent="0">
              <a:buNone/>
              <a:defRPr sz="9600"/>
            </a:lvl3pPr>
            <a:lvl4pPr marL="5485742" indent="0">
              <a:buNone/>
              <a:defRPr sz="8000"/>
            </a:lvl4pPr>
            <a:lvl5pPr marL="7314322" indent="0">
              <a:buNone/>
              <a:defRPr sz="8000"/>
            </a:lvl5pPr>
            <a:lvl6pPr marL="9142903" indent="0">
              <a:buNone/>
              <a:defRPr sz="8000"/>
            </a:lvl6pPr>
            <a:lvl7pPr marL="10971483" indent="0">
              <a:buNone/>
              <a:defRPr sz="8000"/>
            </a:lvl7pPr>
            <a:lvl8pPr marL="12800064" indent="0">
              <a:buNone/>
              <a:defRPr sz="8000"/>
            </a:lvl8pPr>
            <a:lvl9pPr marL="14628644" indent="0">
              <a:buNone/>
              <a:defRPr sz="8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30152" y="1884049"/>
            <a:ext cx="17586169" cy="2789553"/>
          </a:xfrm>
        </p:spPr>
        <p:txBody>
          <a:bodyPr>
            <a:normAutofit/>
          </a:bodyPr>
          <a:lstStyle>
            <a:lvl1pPr marL="0" indent="0">
              <a:buNone/>
              <a:defRPr sz="7200"/>
            </a:lvl1pPr>
            <a:lvl2pPr marL="1828581" indent="0">
              <a:buNone/>
              <a:defRPr sz="4800"/>
            </a:lvl2pPr>
            <a:lvl3pPr marL="3657161" indent="0">
              <a:buNone/>
              <a:defRPr sz="4000"/>
            </a:lvl3pPr>
            <a:lvl4pPr marL="5485742" indent="0">
              <a:buNone/>
              <a:defRPr sz="3600"/>
            </a:lvl4pPr>
            <a:lvl5pPr marL="7314322" indent="0">
              <a:buNone/>
              <a:defRPr sz="3600"/>
            </a:lvl5pPr>
            <a:lvl6pPr marL="9142903" indent="0">
              <a:buNone/>
              <a:defRPr sz="3600"/>
            </a:lvl6pPr>
            <a:lvl7pPr marL="10971483" indent="0">
              <a:buNone/>
              <a:defRPr sz="3600"/>
            </a:lvl7pPr>
            <a:lvl8pPr marL="12800064" indent="0">
              <a:buNone/>
              <a:defRPr sz="3600"/>
            </a:lvl8pPr>
            <a:lvl9pPr marL="14628644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FF387-E798-4ECB-885F-41265288D232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500065-0D1F-4340-ADB4-2BC1919751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8285" y="4767072"/>
            <a:ext cx="9744736" cy="6070362"/>
          </a:xfrm>
          <a:prstGeom prst="rect">
            <a:avLst/>
          </a:prstGeom>
        </p:spPr>
        <p:txBody>
          <a:bodyPr vert="horz" lIns="365716" tIns="182858" rIns="365716" bIns="182858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5680" y="4744244"/>
            <a:ext cx="19844848" cy="11917686"/>
          </a:xfrm>
          <a:prstGeom prst="rect">
            <a:avLst/>
          </a:prstGeom>
        </p:spPr>
        <p:txBody>
          <a:bodyPr vert="horz" lIns="365716" tIns="182858" rIns="365716" bIns="1828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65160" y="581038"/>
            <a:ext cx="8595360" cy="1119717"/>
          </a:xfrm>
          <a:prstGeom prst="rect">
            <a:avLst/>
          </a:prstGeom>
        </p:spPr>
        <p:txBody>
          <a:bodyPr vert="horz" lIns="365716" tIns="182858" rIns="365716" bIns="182858" rtlCol="0" anchor="t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876987-65BA-461F-99A6-62698B7BE2D7}" type="datetime1">
              <a:rPr lang="en-US" altLang="en-US" smtClean="0"/>
              <a:pPr>
                <a:defRPr/>
              </a:pPr>
              <a:t>12/8/2015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8286" y="19492809"/>
            <a:ext cx="23981054" cy="1119717"/>
          </a:xfrm>
          <a:prstGeom prst="rect">
            <a:avLst/>
          </a:prstGeom>
        </p:spPr>
        <p:txBody>
          <a:bodyPr vert="horz" lIns="365716" tIns="182858" rIns="365716" bIns="182858" rtlCol="0" anchor="t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650835" y="19492809"/>
            <a:ext cx="5347115" cy="1119717"/>
          </a:xfrm>
          <a:prstGeom prst="rect">
            <a:avLst/>
          </a:prstGeom>
        </p:spPr>
        <p:txBody>
          <a:bodyPr vert="horz" lIns="365716" tIns="182858" rIns="365716" bIns="182858" rtlCol="0" anchor="t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5A3B5D-7C66-4737-B2C9-5CC1F6E051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iming>
    <p:tnLst>
      <p:par>
        <p:cTn id="1" dur="indefinite" restart="never" nodeType="tmRoot"/>
      </p:par>
    </p:tnLst>
  </p:timing>
  <p:txStyles>
    <p:titleStyle>
      <a:lvl1pPr algn="l" defTabSz="3657161" rtl="0" eaLnBrk="1" latinLnBrk="0" hangingPunct="1">
        <a:spcBef>
          <a:spcPct val="0"/>
        </a:spcBef>
        <a:buNone/>
        <a:defRPr sz="7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097148" indent="-1097148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2971443" indent="-1142863" algn="l" defTabSz="3657161" rtl="0" eaLnBrk="1" latinLnBrk="0" hangingPunct="1">
        <a:spcBef>
          <a:spcPct val="20000"/>
        </a:spcBef>
        <a:buFont typeface="Arial" pitchFamily="34" charset="0"/>
        <a:buChar char="–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1451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6400032" indent="-914290" algn="l" defTabSz="3657161" rtl="0" eaLnBrk="1" latinLnBrk="0" hangingPunct="1">
        <a:spcBef>
          <a:spcPct val="20000"/>
        </a:spcBef>
        <a:buFont typeface="Arial" pitchFamily="34" charset="0"/>
        <a:buChar char="–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8612" indent="-914290" algn="l" defTabSz="3657161" rtl="0" eaLnBrk="1" latinLnBrk="0" hangingPunct="1">
        <a:spcBef>
          <a:spcPct val="20000"/>
        </a:spcBef>
        <a:buFont typeface="Arial" pitchFamily="34" charset="0"/>
        <a:buChar char="»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57193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11885774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13714354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15542935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581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161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5742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4322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2903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1483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0064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28644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jpg"/><Relationship Id="rId21" Type="http://schemas.openxmlformats.org/officeDocument/2006/relationships/image" Target="../media/image20.jpg"/><Relationship Id="rId34" Type="http://schemas.openxmlformats.org/officeDocument/2006/relationships/image" Target="../media/image33.jpg"/><Relationship Id="rId42" Type="http://schemas.openxmlformats.org/officeDocument/2006/relationships/image" Target="../media/image41.jpg"/><Relationship Id="rId47" Type="http://schemas.openxmlformats.org/officeDocument/2006/relationships/image" Target="../media/image46.jpg"/><Relationship Id="rId50" Type="http://schemas.openxmlformats.org/officeDocument/2006/relationships/image" Target="../media/image49.jpg"/><Relationship Id="rId55" Type="http://schemas.openxmlformats.org/officeDocument/2006/relationships/image" Target="../media/image54.jpg"/><Relationship Id="rId63" Type="http://schemas.openxmlformats.org/officeDocument/2006/relationships/image" Target="../media/image62.jpg"/><Relationship Id="rId68" Type="http://schemas.openxmlformats.org/officeDocument/2006/relationships/image" Target="../media/image67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jpg"/><Relationship Id="rId37" Type="http://schemas.openxmlformats.org/officeDocument/2006/relationships/image" Target="../media/image36.jpg"/><Relationship Id="rId40" Type="http://schemas.openxmlformats.org/officeDocument/2006/relationships/image" Target="../media/image39.jpg"/><Relationship Id="rId45" Type="http://schemas.openxmlformats.org/officeDocument/2006/relationships/image" Target="../media/image44.jpg"/><Relationship Id="rId53" Type="http://schemas.openxmlformats.org/officeDocument/2006/relationships/image" Target="../media/image52.jp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jpg"/><Relationship Id="rId49" Type="http://schemas.openxmlformats.org/officeDocument/2006/relationships/image" Target="../media/image48.jpg"/><Relationship Id="rId57" Type="http://schemas.openxmlformats.org/officeDocument/2006/relationships/image" Target="../media/image56.png"/><Relationship Id="rId61" Type="http://schemas.openxmlformats.org/officeDocument/2006/relationships/image" Target="../media/image60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jpg"/><Relationship Id="rId52" Type="http://schemas.openxmlformats.org/officeDocument/2006/relationships/image" Target="../media/image51.jpg"/><Relationship Id="rId60" Type="http://schemas.openxmlformats.org/officeDocument/2006/relationships/image" Target="../media/image59.png"/><Relationship Id="rId65" Type="http://schemas.openxmlformats.org/officeDocument/2006/relationships/image" Target="../media/image64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jpg"/><Relationship Id="rId35" Type="http://schemas.openxmlformats.org/officeDocument/2006/relationships/image" Target="../media/image34.jpg"/><Relationship Id="rId43" Type="http://schemas.openxmlformats.org/officeDocument/2006/relationships/image" Target="../media/image42.jpg"/><Relationship Id="rId48" Type="http://schemas.openxmlformats.org/officeDocument/2006/relationships/image" Target="../media/image47.jpg"/><Relationship Id="rId56" Type="http://schemas.openxmlformats.org/officeDocument/2006/relationships/image" Target="../media/image55.png"/><Relationship Id="rId64" Type="http://schemas.openxmlformats.org/officeDocument/2006/relationships/image" Target="../media/image63.jpg"/><Relationship Id="rId8" Type="http://schemas.openxmlformats.org/officeDocument/2006/relationships/image" Target="../media/image7.jpg"/><Relationship Id="rId51" Type="http://schemas.openxmlformats.org/officeDocument/2006/relationships/image" Target="../media/image50.jpg"/><Relationship Id="rId3" Type="http://schemas.openxmlformats.org/officeDocument/2006/relationships/image" Target="../media/image2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jpg"/><Relationship Id="rId38" Type="http://schemas.openxmlformats.org/officeDocument/2006/relationships/image" Target="../media/image37.jpg"/><Relationship Id="rId46" Type="http://schemas.openxmlformats.org/officeDocument/2006/relationships/image" Target="../media/image45.jp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jpg"/><Relationship Id="rId41" Type="http://schemas.openxmlformats.org/officeDocument/2006/relationships/image" Target="../media/image40.jpg"/><Relationship Id="rId54" Type="http://schemas.openxmlformats.org/officeDocument/2006/relationships/image" Target="../media/image53.jpg"/><Relationship Id="rId62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25751737" y="4595857"/>
            <a:ext cx="8443132" cy="1615607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194869" y="4599132"/>
            <a:ext cx="8443132" cy="1615279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7305361" y="4595857"/>
            <a:ext cx="8443132" cy="1615606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just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8858986" y="4599132"/>
            <a:ext cx="8443132" cy="1615606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20669" y="4595855"/>
            <a:ext cx="8443132" cy="1615607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0669" y="363415"/>
            <a:ext cx="42217332" cy="403860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3251" y="744416"/>
            <a:ext cx="42410300" cy="3354754"/>
          </a:xfrm>
          <a:prstGeom prst="rect">
            <a:avLst/>
          </a:prstGeom>
          <a:noFill/>
          <a:ln w="38100"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6800" b="1" dirty="0" smtClean="0">
                <a:solidFill>
                  <a:schemeClr val="bg1">
                    <a:lumMod val="50000"/>
                  </a:schemeClr>
                </a:solidFill>
              </a:rPr>
              <a:t>Dense Optical Flow Prediction from a Static Image</a:t>
            </a:r>
            <a:endParaRPr lang="en-US" sz="6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Jacob Walker, </a:t>
            </a:r>
            <a:r>
              <a:rPr lang="en-US" sz="4800" dirty="0" err="1">
                <a:solidFill>
                  <a:schemeClr val="bg1">
                    <a:lumMod val="50000"/>
                  </a:schemeClr>
                </a:solidFill>
              </a:rPr>
              <a:t>Abhinav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 Gupta, Martial Hebert</a:t>
            </a:r>
          </a:p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The Robotics Institute, Carnegie Mellon University</a:t>
            </a:r>
          </a:p>
          <a:p>
            <a:pPr algn="ctr"/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669" y="4572000"/>
            <a:ext cx="8471282" cy="141576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Goal</a:t>
            </a: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Given a single image, predict future motion.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891952" y="4595856"/>
            <a:ext cx="8410167" cy="178509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Training Framework</a:t>
            </a:r>
          </a:p>
          <a:p>
            <a:pPr algn="ctr"/>
            <a:endParaRPr lang="en-US" sz="2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Extract Optical Flow from Video Frames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911161" y="11087149"/>
            <a:ext cx="8416654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Assign Optical Flow Vectors to Clusters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947668" y="13695195"/>
            <a:ext cx="8443132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3.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Train Convolutional Neural Network for a </a:t>
            </a: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Pixel Classification Problem.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314967" y="4641643"/>
            <a:ext cx="8423920" cy="227753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Testing </a:t>
            </a:r>
            <a:r>
              <a:rPr lang="en-US" sz="5400" b="1" dirty="0" smtClean="0">
                <a:solidFill>
                  <a:schemeClr val="bg1">
                    <a:lumMod val="50000"/>
                  </a:schemeClr>
                </a:solidFill>
              </a:rPr>
              <a:t>And Evaluation</a:t>
            </a:r>
            <a:endParaRPr lang="en-US" sz="5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2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Inherent motion ambiguity in many scenes requires a variety of different metrics.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301636" y="4687428"/>
            <a:ext cx="822959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>
                    <a:lumMod val="50000"/>
                  </a:schemeClr>
                </a:solidFill>
              </a:rPr>
              <a:t>Qualitative 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7440351" y="11929980"/>
            <a:ext cx="8173151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Quantitative Results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5858502" y="4641642"/>
            <a:ext cx="822959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Qualitative </a:t>
            </a:r>
            <a:r>
              <a:rPr lang="en-US" sz="5400" b="1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endParaRPr lang="en-US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01295" y="17572594"/>
            <a:ext cx="8343170" cy="30469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742861" indent="-742861">
              <a:buFontTx/>
              <a:buAutoNum type="arabicPeriod"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Build on work on CNNs for pixel prediction problems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742861" indent="-742861">
              <a:buFontTx/>
              <a:buAutoNum type="arabicPeriod"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Pose prediction problem as per-pixel classification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742861" indent="-742861">
              <a:buAutoNum type="arabicPeriod"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Method outperforms previous approaches by large margins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15816" y="16651094"/>
            <a:ext cx="8438317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en-US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329310" y="13735611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Nearest Neighbor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006934" y="13737339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Random Forest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33337" y="12771875"/>
            <a:ext cx="8438317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>
                    <a:lumMod val="50000"/>
                  </a:schemeClr>
                </a:solidFill>
              </a:rPr>
              <a:t>Previous Work</a:t>
            </a:r>
            <a:endParaRPr lang="en-US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059733" y="16131399"/>
            <a:ext cx="3702227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Yuen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Torralba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ECCV 2010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737359" y="16119333"/>
            <a:ext cx="3702227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Pintea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al., ECCV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2014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60" y="14258831"/>
            <a:ext cx="2587752" cy="186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" y="826713"/>
            <a:ext cx="4787698" cy="31120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629" y="726531"/>
            <a:ext cx="2094902" cy="30003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82" y="14257361"/>
            <a:ext cx="2588990" cy="18634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901" y="6664332"/>
            <a:ext cx="3202383" cy="22955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0"/>
          <a:stretch/>
        </p:blipFill>
        <p:spPr>
          <a:xfrm>
            <a:off x="14884194" y="9563018"/>
            <a:ext cx="1698864" cy="12750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0"/>
          <a:stretch/>
        </p:blipFill>
        <p:spPr>
          <a:xfrm>
            <a:off x="9801739" y="9562229"/>
            <a:ext cx="1700586" cy="1275845"/>
          </a:xfrm>
          <a:prstGeom prst="rect">
            <a:avLst/>
          </a:prstGeom>
        </p:spPr>
      </p:pic>
      <p:cxnSp>
        <p:nvCxnSpPr>
          <p:cNvPr id="131" name="Straight Connector 130"/>
          <p:cNvCxnSpPr/>
          <p:nvPr/>
        </p:nvCxnSpPr>
        <p:spPr>
          <a:xfrm>
            <a:off x="9405934" y="8932035"/>
            <a:ext cx="2162952" cy="6675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66793"/>
          <a:stretch/>
        </p:blipFill>
        <p:spPr>
          <a:xfrm>
            <a:off x="13182374" y="9563016"/>
            <a:ext cx="1700586" cy="1275057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12481685" y="8858357"/>
            <a:ext cx="668512" cy="7412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864" y="6688523"/>
            <a:ext cx="3210515" cy="2286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0"/>
          <a:stretch/>
        </p:blipFill>
        <p:spPr>
          <a:xfrm>
            <a:off x="11499740" y="9563017"/>
            <a:ext cx="1682634" cy="127505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8447" y="11800808"/>
            <a:ext cx="1695092" cy="176289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90725" y="11800027"/>
            <a:ext cx="1758503" cy="1763678"/>
          </a:xfrm>
          <a:prstGeom prst="rect">
            <a:avLst/>
          </a:prstGeom>
        </p:spPr>
      </p:pic>
      <p:sp>
        <p:nvSpPr>
          <p:cNvPr id="60" name="Right Arrow 59"/>
          <p:cNvSpPr/>
          <p:nvPr/>
        </p:nvSpPr>
        <p:spPr>
          <a:xfrm>
            <a:off x="12425237" y="12249665"/>
            <a:ext cx="1313789" cy="86777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4797" y="15161679"/>
            <a:ext cx="6246308" cy="256238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97101" y="17218582"/>
            <a:ext cx="5544168" cy="34469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517872" y="7113021"/>
            <a:ext cx="7864150" cy="4452704"/>
            <a:chOff x="17508232" y="6827552"/>
            <a:chExt cx="7864150" cy="4452704"/>
          </a:xfrm>
        </p:grpSpPr>
        <p:grpSp>
          <p:nvGrpSpPr>
            <p:cNvPr id="85" name="Group 84"/>
            <p:cNvGrpSpPr/>
            <p:nvPr/>
          </p:nvGrpSpPr>
          <p:grpSpPr>
            <a:xfrm>
              <a:off x="17696066" y="7310425"/>
              <a:ext cx="7668210" cy="1827917"/>
              <a:chOff x="17676175" y="7198705"/>
              <a:chExt cx="7668210" cy="1827917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6175" y="7198705"/>
                <a:ext cx="2437222" cy="1827917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8969" y="7198706"/>
                <a:ext cx="2442621" cy="1827916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07163" y="7198705"/>
                <a:ext cx="2437222" cy="1821913"/>
              </a:xfrm>
              <a:prstGeom prst="rect">
                <a:avLst/>
              </a:prstGeom>
            </p:spPr>
          </p:pic>
        </p:grpSp>
        <p:sp>
          <p:nvSpPr>
            <p:cNvPr id="158" name="TextBox 157"/>
            <p:cNvSpPr txBox="1"/>
            <p:nvPr/>
          </p:nvSpPr>
          <p:spPr>
            <a:xfrm>
              <a:off x="17508232" y="6841028"/>
              <a:ext cx="2772600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Input Image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0451501" y="6846853"/>
              <a:ext cx="2026985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Prediction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2839922" y="6827552"/>
              <a:ext cx="2532460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Ground Truth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6175" y="9452340"/>
              <a:ext cx="2436715" cy="182791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2173" y="9438371"/>
              <a:ext cx="2439417" cy="184188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048" y="9452341"/>
              <a:ext cx="2437222" cy="1814440"/>
            </a:xfrm>
            <a:prstGeom prst="rect">
              <a:avLst/>
            </a:prstGeom>
          </p:spPr>
        </p:pic>
      </p:grp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210616"/>
              </p:ext>
            </p:extLst>
          </p:nvPr>
        </p:nvGraphicFramePr>
        <p:xfrm>
          <a:off x="17555957" y="13323610"/>
          <a:ext cx="7922652" cy="3172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63"/>
                <a:gridCol w="1980663"/>
                <a:gridCol w="1980663"/>
                <a:gridCol w="1980663"/>
              </a:tblGrid>
              <a:tr h="7681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Method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EPE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Orientation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Top-5</a:t>
                      </a:r>
                      <a:endParaRPr lang="en-US" sz="2800" dirty="0"/>
                    </a:p>
                  </a:txBody>
                  <a:tcPr/>
                </a:tc>
              </a:tr>
              <a:tr h="601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Pintea</a:t>
                      </a:r>
                      <a:r>
                        <a:rPr lang="en-US" sz="2800" dirty="0" smtClean="0"/>
                        <a:t> et al.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3.24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.515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10.0%</a:t>
                      </a:r>
                      <a:endParaRPr lang="en-US" sz="2800" dirty="0"/>
                    </a:p>
                  </a:txBody>
                  <a:tcPr/>
                </a:tc>
              </a:tr>
              <a:tr h="601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NN pool-5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4.40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.677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20.0%</a:t>
                      </a:r>
                      <a:endParaRPr lang="en-US" sz="2800" dirty="0"/>
                    </a:p>
                  </a:txBody>
                  <a:tcPr/>
                </a:tc>
              </a:tr>
              <a:tr h="601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NN fc7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4.27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.651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18.8%</a:t>
                      </a:r>
                      <a:endParaRPr lang="en-US" sz="2800" dirty="0"/>
                    </a:p>
                  </a:txBody>
                  <a:tcPr/>
                </a:tc>
              </a:tr>
              <a:tr h="6011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Ours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3.19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.688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65.0%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6" name="Table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83425"/>
              </p:ext>
            </p:extLst>
          </p:nvPr>
        </p:nvGraphicFramePr>
        <p:xfrm>
          <a:off x="17526400" y="17256827"/>
          <a:ext cx="7952208" cy="2954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052"/>
                <a:gridCol w="1988052"/>
                <a:gridCol w="1988052"/>
                <a:gridCol w="1988052"/>
              </a:tblGrid>
              <a:tr h="7153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Method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EPE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Orientation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Top-5</a:t>
                      </a:r>
                      <a:endParaRPr lang="en-US" sz="2800" dirty="0"/>
                    </a:p>
                  </a:txBody>
                  <a:tcPr/>
                </a:tc>
              </a:tr>
              <a:tr h="559798">
                <a:tc>
                  <a:txBody>
                    <a:bodyPr/>
                    <a:lstStyle/>
                    <a:p>
                      <a:pPr marL="0" marR="0" indent="0" algn="ctr" defTabSz="36571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Pintea</a:t>
                      </a:r>
                      <a:r>
                        <a:rPr lang="en-US" sz="2800" dirty="0" smtClean="0"/>
                        <a:t>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3.46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.495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13.5%</a:t>
                      </a:r>
                      <a:endParaRPr lang="en-US" sz="2800" dirty="0"/>
                    </a:p>
                  </a:txBody>
                  <a:tcPr/>
                </a:tc>
              </a:tr>
              <a:tr h="559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NN pool-5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4.89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.644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14.0%</a:t>
                      </a:r>
                      <a:endParaRPr lang="en-US" sz="2800" dirty="0"/>
                    </a:p>
                  </a:txBody>
                  <a:tcPr/>
                </a:tc>
              </a:tr>
              <a:tr h="559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NN fc7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4.69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.655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13.5%</a:t>
                      </a:r>
                      <a:endParaRPr lang="en-US" sz="2800" dirty="0"/>
                    </a:p>
                  </a:txBody>
                  <a:tcPr/>
                </a:tc>
              </a:tr>
              <a:tr h="55979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Ours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3.45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.667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61.0%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7" name="TextBox 166"/>
          <p:cNvSpPr txBox="1"/>
          <p:nvPr/>
        </p:nvSpPr>
        <p:spPr>
          <a:xfrm>
            <a:off x="20335573" y="12760080"/>
            <a:ext cx="2431530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UCF-101</a:t>
            </a:r>
            <a:endParaRPr 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0437088" y="16535245"/>
            <a:ext cx="2431530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HMDB-51</a:t>
            </a:r>
            <a:endParaRPr 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021774" y="5753805"/>
            <a:ext cx="7859569" cy="14457588"/>
            <a:chOff x="26021774" y="5758764"/>
            <a:chExt cx="7859569" cy="14457588"/>
          </a:xfrm>
        </p:grpSpPr>
        <p:pic>
          <p:nvPicPr>
            <p:cNvPr id="1040" name="Picture 1039"/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5977" y="12281494"/>
              <a:ext cx="2441448" cy="1865376"/>
            </a:xfrm>
            <a:prstGeom prst="rect">
              <a:avLst/>
            </a:prstGeom>
          </p:spPr>
        </p:pic>
        <p:pic>
          <p:nvPicPr>
            <p:cNvPr id="1041" name="Picture 1040"/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786" y="12295243"/>
              <a:ext cx="2441448" cy="1865376"/>
            </a:xfrm>
            <a:prstGeom prst="rect">
              <a:avLst/>
            </a:prstGeom>
          </p:spPr>
        </p:pic>
        <p:pic>
          <p:nvPicPr>
            <p:cNvPr id="1042" name="Picture 1041"/>
            <p:cNvPicPr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88" y="12281494"/>
              <a:ext cx="2441448" cy="1865376"/>
            </a:xfrm>
            <a:prstGeom prst="rect">
              <a:avLst/>
            </a:prstGeom>
          </p:spPr>
        </p:pic>
        <p:pic>
          <p:nvPicPr>
            <p:cNvPr id="1043" name="Picture 1042"/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7460" y="18340824"/>
              <a:ext cx="2441448" cy="1865376"/>
            </a:xfrm>
            <a:prstGeom prst="rect">
              <a:avLst/>
            </a:prstGeom>
          </p:spPr>
        </p:pic>
        <p:pic>
          <p:nvPicPr>
            <p:cNvPr id="1044" name="Picture 1043"/>
            <p:cNvPicPr>
              <a:picLocks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12" y="18350976"/>
              <a:ext cx="2441448" cy="1865376"/>
            </a:xfrm>
            <a:prstGeom prst="rect">
              <a:avLst/>
            </a:prstGeom>
          </p:spPr>
        </p:pic>
        <p:pic>
          <p:nvPicPr>
            <p:cNvPr id="1045" name="Picture 1044"/>
            <p:cNvPicPr>
              <a:picLocks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88" y="18350976"/>
              <a:ext cx="2441448" cy="1865376"/>
            </a:xfrm>
            <a:prstGeom prst="rect">
              <a:avLst/>
            </a:prstGeom>
          </p:spPr>
        </p:pic>
        <p:pic>
          <p:nvPicPr>
            <p:cNvPr id="1046" name="Picture 1045"/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4092" y="16326051"/>
              <a:ext cx="2441448" cy="1865376"/>
            </a:xfrm>
            <a:prstGeom prst="rect">
              <a:avLst/>
            </a:prstGeom>
          </p:spPr>
        </p:pic>
        <p:pic>
          <p:nvPicPr>
            <p:cNvPr id="1047" name="Picture 1046"/>
            <p:cNvPicPr>
              <a:picLocks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12" y="16331568"/>
              <a:ext cx="2441448" cy="1865376"/>
            </a:xfrm>
            <a:prstGeom prst="rect">
              <a:avLst/>
            </a:prstGeom>
          </p:spPr>
        </p:pic>
        <p:pic>
          <p:nvPicPr>
            <p:cNvPr id="1050" name="Picture 1049"/>
            <p:cNvPicPr>
              <a:picLocks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8234" y="16331568"/>
              <a:ext cx="2441448" cy="1865376"/>
            </a:xfrm>
            <a:prstGeom prst="rect">
              <a:avLst/>
            </a:prstGeom>
          </p:spPr>
        </p:pic>
        <p:pic>
          <p:nvPicPr>
            <p:cNvPr id="1053" name="Picture 1052"/>
            <p:cNvPicPr>
              <a:picLocks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2580" y="14311278"/>
              <a:ext cx="2441448" cy="1865376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3899" y="14311278"/>
              <a:ext cx="2441448" cy="1865376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2460" y="14311278"/>
              <a:ext cx="2441448" cy="1865376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4092" y="10263187"/>
              <a:ext cx="2438400" cy="1865376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12" y="10264963"/>
              <a:ext cx="2441448" cy="1865376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88" y="10263187"/>
              <a:ext cx="2442694" cy="1860563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8522" y="8244015"/>
              <a:ext cx="2442792" cy="186056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12" y="8244659"/>
              <a:ext cx="2438887" cy="1865376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2460" y="8244014"/>
              <a:ext cx="2437222" cy="1860564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12" y="6219192"/>
              <a:ext cx="2437222" cy="186056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7932" y="6219192"/>
              <a:ext cx="2437222" cy="1860563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4092" y="6219192"/>
              <a:ext cx="2437222" cy="1860563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26021774" y="5758764"/>
              <a:ext cx="2757753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Input Image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8956566" y="5761856"/>
              <a:ext cx="2026985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Prediction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1247901" y="5758764"/>
              <a:ext cx="2633442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Ground Truth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36317716" y="13734288"/>
            <a:ext cx="4254784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Cross-Domain Images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374572" y="14326490"/>
            <a:ext cx="8111166" cy="5926984"/>
            <a:chOff x="34345899" y="14447944"/>
            <a:chExt cx="8111166" cy="5926984"/>
          </a:xfrm>
        </p:grpSpPr>
        <p:grpSp>
          <p:nvGrpSpPr>
            <p:cNvPr id="3082" name="Group 3081"/>
            <p:cNvGrpSpPr/>
            <p:nvPr/>
          </p:nvGrpSpPr>
          <p:grpSpPr>
            <a:xfrm>
              <a:off x="34368774" y="14447944"/>
              <a:ext cx="8088291" cy="2395426"/>
              <a:chOff x="34372158" y="5757975"/>
              <a:chExt cx="8088291" cy="2395426"/>
            </a:xfrm>
          </p:grpSpPr>
          <p:pic>
            <p:nvPicPr>
              <p:cNvPr id="3076" name="Picture 3075"/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73105" y="5758805"/>
                <a:ext cx="1887676" cy="2394596"/>
              </a:xfrm>
              <a:prstGeom prst="rect">
                <a:avLst/>
              </a:prstGeom>
            </p:spPr>
          </p:pic>
          <p:pic>
            <p:nvPicPr>
              <p:cNvPr id="3077" name="Picture 3076"/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2158" y="5757975"/>
                <a:ext cx="1887305" cy="2395425"/>
              </a:xfrm>
              <a:prstGeom prst="rect">
                <a:avLst/>
              </a:prstGeom>
            </p:spPr>
          </p:pic>
          <p:pic>
            <p:nvPicPr>
              <p:cNvPr id="3078" name="Picture 3077"/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74423" y="5758805"/>
                <a:ext cx="1978838" cy="2394595"/>
              </a:xfrm>
              <a:prstGeom prst="rect">
                <a:avLst/>
              </a:prstGeom>
            </p:spPr>
          </p:pic>
          <p:pic>
            <p:nvPicPr>
              <p:cNvPr id="3079" name="Picture 3078"/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70001" y="5757975"/>
                <a:ext cx="1990448" cy="2395425"/>
              </a:xfrm>
              <a:prstGeom prst="rect">
                <a:avLst/>
              </a:prstGeom>
            </p:spPr>
          </p:pic>
        </p:grpSp>
        <p:pic>
          <p:nvPicPr>
            <p:cNvPr id="3080" name="Picture 3079"/>
            <p:cNvPicPr>
              <a:picLocks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2425" y="16913535"/>
              <a:ext cx="1901952" cy="1371600"/>
            </a:xfrm>
            <a:prstGeom prst="rect">
              <a:avLst/>
            </a:prstGeom>
          </p:spPr>
        </p:pic>
        <p:pic>
          <p:nvPicPr>
            <p:cNvPr id="3081" name="Picture 308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5899" y="16917652"/>
              <a:ext cx="1901643" cy="1371540"/>
            </a:xfrm>
            <a:prstGeom prst="rect">
              <a:avLst/>
            </a:prstGeom>
          </p:spPr>
        </p:pic>
        <p:pic>
          <p:nvPicPr>
            <p:cNvPr id="3083" name="Picture 3082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1145" y="16903104"/>
              <a:ext cx="1968732" cy="1382032"/>
            </a:xfrm>
            <a:prstGeom prst="rect">
              <a:avLst/>
            </a:prstGeom>
          </p:spPr>
        </p:pic>
        <p:pic>
          <p:nvPicPr>
            <p:cNvPr id="3084" name="Picture 3083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6617" y="16899289"/>
              <a:ext cx="1990448" cy="1385846"/>
            </a:xfrm>
            <a:prstGeom prst="rect">
              <a:avLst/>
            </a:prstGeom>
          </p:spPr>
        </p:pic>
        <p:pic>
          <p:nvPicPr>
            <p:cNvPr id="3085" name="Picture 3084"/>
            <p:cNvPicPr>
              <a:picLocks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5899" y="18362642"/>
              <a:ext cx="1901643" cy="2000014"/>
            </a:xfrm>
            <a:prstGeom prst="rect">
              <a:avLst/>
            </a:prstGeom>
          </p:spPr>
        </p:pic>
        <p:pic>
          <p:nvPicPr>
            <p:cNvPr id="3086" name="Picture 3085"/>
            <p:cNvPicPr>
              <a:picLocks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5578" y="18364111"/>
              <a:ext cx="1895962" cy="1998545"/>
            </a:xfrm>
            <a:prstGeom prst="rect">
              <a:avLst/>
            </a:prstGeom>
          </p:spPr>
        </p:pic>
        <p:pic>
          <p:nvPicPr>
            <p:cNvPr id="3100" name="Picture 3099"/>
            <p:cNvPicPr>
              <a:picLocks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6617" y="18364111"/>
              <a:ext cx="1990448" cy="2010817"/>
            </a:xfrm>
            <a:prstGeom prst="rect">
              <a:avLst/>
            </a:prstGeom>
          </p:spPr>
        </p:pic>
        <p:pic>
          <p:nvPicPr>
            <p:cNvPr id="3101" name="Picture 3100"/>
            <p:cNvPicPr>
              <a:picLocks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1145" y="18350976"/>
              <a:ext cx="1968732" cy="201168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4909148" y="5666436"/>
            <a:ext cx="7239763" cy="7893997"/>
            <a:chOff x="34794836" y="5771091"/>
            <a:chExt cx="7239763" cy="7893997"/>
          </a:xfrm>
        </p:grpSpPr>
        <p:pic>
          <p:nvPicPr>
            <p:cNvPr id="3094" name="Picture 3093" descr="Screen Clipping"/>
            <p:cNvPicPr>
              <a:picLocks noChangeAspect="1"/>
            </p:cNvPicPr>
            <p:nvPr/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r="50532"/>
            <a:stretch/>
          </p:blipFill>
          <p:spPr>
            <a:xfrm>
              <a:off x="34794836" y="5771091"/>
              <a:ext cx="2344399" cy="1777017"/>
            </a:xfrm>
            <a:prstGeom prst="rect">
              <a:avLst/>
            </a:prstGeom>
          </p:spPr>
        </p:pic>
        <p:pic>
          <p:nvPicPr>
            <p:cNvPr id="3095" name="Picture 3094" descr="Screen Clipping"/>
            <p:cNvPicPr>
              <a:picLocks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3" r="-93"/>
            <a:stretch/>
          </p:blipFill>
          <p:spPr>
            <a:xfrm>
              <a:off x="37251928" y="7620725"/>
              <a:ext cx="2340864" cy="1773936"/>
            </a:xfrm>
            <a:prstGeom prst="rect">
              <a:avLst/>
            </a:prstGeom>
          </p:spPr>
        </p:pic>
        <p:pic>
          <p:nvPicPr>
            <p:cNvPr id="3098" name="Picture 3097" descr="Screen Clipping"/>
            <p:cNvPicPr>
              <a:picLocks noChangeAspect="1"/>
            </p:cNvPicPr>
            <p:nvPr/>
          </p:nvPicPr>
          <p:blipFill rotWithShape="1"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" r="50425"/>
            <a:stretch/>
          </p:blipFill>
          <p:spPr>
            <a:xfrm>
              <a:off x="39693633" y="5771091"/>
              <a:ext cx="2340864" cy="1774222"/>
            </a:xfrm>
            <a:prstGeom prst="rect">
              <a:avLst/>
            </a:prstGeom>
          </p:spPr>
        </p:pic>
        <p:pic>
          <p:nvPicPr>
            <p:cNvPr id="239" name="Picture 238" descr="Screen Clipping"/>
            <p:cNvPicPr>
              <a:picLocks/>
            </p:cNvPicPr>
            <p:nvPr/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632"/>
            <a:stretch/>
          </p:blipFill>
          <p:spPr>
            <a:xfrm>
              <a:off x="34800317" y="7626508"/>
              <a:ext cx="2340864" cy="1777763"/>
            </a:xfrm>
            <a:prstGeom prst="rect">
              <a:avLst/>
            </a:prstGeom>
          </p:spPr>
        </p:pic>
        <p:pic>
          <p:nvPicPr>
            <p:cNvPr id="240" name="Picture 239" descr="Screen Clipping"/>
            <p:cNvPicPr>
              <a:picLocks noChangeAspect="1"/>
            </p:cNvPicPr>
            <p:nvPr/>
          </p:nvPicPr>
          <p:blipFill rotWithShape="1"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5" r="45"/>
            <a:stretch/>
          </p:blipFill>
          <p:spPr>
            <a:xfrm>
              <a:off x="39693735" y="7628179"/>
              <a:ext cx="2340762" cy="1773936"/>
            </a:xfrm>
            <a:prstGeom prst="rect">
              <a:avLst/>
            </a:prstGeom>
          </p:spPr>
        </p:pic>
        <p:pic>
          <p:nvPicPr>
            <p:cNvPr id="241" name="Picture 240" descr="Screen Clipping"/>
            <p:cNvPicPr>
              <a:picLocks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" r="50323"/>
            <a:stretch/>
          </p:blipFill>
          <p:spPr>
            <a:xfrm>
              <a:off x="37246002" y="5771091"/>
              <a:ext cx="2340864" cy="1777017"/>
            </a:xfrm>
            <a:prstGeom prst="rect">
              <a:avLst/>
            </a:prstGeom>
          </p:spPr>
        </p:pic>
        <p:pic>
          <p:nvPicPr>
            <p:cNvPr id="3102" name="Picture 3101" descr="Screen Clipping"/>
            <p:cNvPicPr>
              <a:picLocks noChangeAspect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2" r="-64"/>
            <a:stretch/>
          </p:blipFill>
          <p:spPr>
            <a:xfrm>
              <a:off x="34798438" y="11889565"/>
              <a:ext cx="2340797" cy="1773936"/>
            </a:xfrm>
            <a:prstGeom prst="rect">
              <a:avLst/>
            </a:prstGeom>
          </p:spPr>
        </p:pic>
        <p:pic>
          <p:nvPicPr>
            <p:cNvPr id="3103" name="Picture 3102" descr="Screen Clipping"/>
            <p:cNvPicPr>
              <a:picLocks noChangeAspect="1"/>
            </p:cNvPicPr>
            <p:nvPr/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85" r="25"/>
            <a:stretch/>
          </p:blipFill>
          <p:spPr>
            <a:xfrm>
              <a:off x="37253215" y="11889565"/>
              <a:ext cx="2340797" cy="1773936"/>
            </a:xfrm>
            <a:prstGeom prst="rect">
              <a:avLst/>
            </a:prstGeom>
          </p:spPr>
        </p:pic>
        <p:pic>
          <p:nvPicPr>
            <p:cNvPr id="224" name="Picture 223" descr="Screen Clipping"/>
            <p:cNvPicPr>
              <a:picLocks/>
            </p:cNvPicPr>
            <p:nvPr/>
          </p:nvPicPr>
          <p:blipFill rotWithShape="1"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5" r="649"/>
            <a:stretch/>
          </p:blipFill>
          <p:spPr>
            <a:xfrm>
              <a:off x="39693735" y="11891152"/>
              <a:ext cx="2340864" cy="1773936"/>
            </a:xfrm>
            <a:prstGeom prst="rect">
              <a:avLst/>
            </a:prstGeom>
          </p:spPr>
        </p:pic>
        <p:pic>
          <p:nvPicPr>
            <p:cNvPr id="253" name="Picture 252" descr="Screen Clipping"/>
            <p:cNvPicPr>
              <a:picLocks/>
            </p:cNvPicPr>
            <p:nvPr/>
          </p:nvPicPr>
          <p:blipFill rotWithShape="1"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50322"/>
            <a:stretch/>
          </p:blipFill>
          <p:spPr>
            <a:xfrm>
              <a:off x="39693462" y="10023417"/>
              <a:ext cx="2340864" cy="1773936"/>
            </a:xfrm>
            <a:prstGeom prst="rect">
              <a:avLst/>
            </a:prstGeom>
          </p:spPr>
        </p:pic>
        <p:pic>
          <p:nvPicPr>
            <p:cNvPr id="254" name="Picture 253" descr="Screen Clipping"/>
            <p:cNvPicPr>
              <a:picLocks noChangeAspect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r="50367"/>
            <a:stretch/>
          </p:blipFill>
          <p:spPr>
            <a:xfrm>
              <a:off x="34794836" y="10023427"/>
              <a:ext cx="2340797" cy="1773936"/>
            </a:xfrm>
            <a:prstGeom prst="rect">
              <a:avLst/>
            </a:prstGeom>
          </p:spPr>
        </p:pic>
        <p:pic>
          <p:nvPicPr>
            <p:cNvPr id="255" name="Picture 254" descr="Screen Clipping"/>
            <p:cNvPicPr>
              <a:picLocks noChangeAspect="1"/>
            </p:cNvPicPr>
            <p:nvPr/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408"/>
            <a:stretch/>
          </p:blipFill>
          <p:spPr>
            <a:xfrm>
              <a:off x="37253215" y="10016566"/>
              <a:ext cx="2340797" cy="1773936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 rot="16200000">
            <a:off x="33998604" y="6291942"/>
            <a:ext cx="12223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Frame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33676532" y="8141786"/>
            <a:ext cx="186644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Prediction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 rot="16200000">
            <a:off x="34001080" y="10483989"/>
            <a:ext cx="12223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Frame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 rot="16200000">
            <a:off x="33679009" y="12365750"/>
            <a:ext cx="186644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Prediction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>
            <a:off x="12836126" y="7399361"/>
            <a:ext cx="565917" cy="86777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 rot="16200000">
            <a:off x="9157073" y="9993146"/>
            <a:ext cx="906266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Video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5134652" y="16902974"/>
            <a:ext cx="1940973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20x20 Pixel Classification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2558" y="6073483"/>
            <a:ext cx="7882144" cy="6738263"/>
            <a:chOff x="780927" y="6338915"/>
            <a:chExt cx="7882144" cy="6738263"/>
          </a:xfrm>
        </p:grpSpPr>
        <p:sp>
          <p:nvSpPr>
            <p:cNvPr id="112" name="TextBox 111"/>
            <p:cNvSpPr txBox="1"/>
            <p:nvPr/>
          </p:nvSpPr>
          <p:spPr>
            <a:xfrm>
              <a:off x="1226233" y="9162206"/>
              <a:ext cx="2963053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</a:rPr>
                <a:t>Input Scene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036480" y="9160834"/>
              <a:ext cx="3385042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Motion Prediction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365769" y="12553968"/>
              <a:ext cx="2681625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</a:rPr>
                <a:t>Input Scene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343" y="6338915"/>
              <a:ext cx="3852834" cy="27980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405" y="6338915"/>
              <a:ext cx="3857666" cy="279806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27" y="9720660"/>
              <a:ext cx="3853250" cy="27980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628" y="9680528"/>
              <a:ext cx="3830528" cy="2798064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5036480" y="12496715"/>
              <a:ext cx="3385042" cy="523210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Motion Prediction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5108068" y="15206247"/>
            <a:ext cx="1963082" cy="1652159"/>
          </a:xfrm>
          <a:prstGeom prst="rect">
            <a:avLst/>
          </a:prstGeom>
        </p:spPr>
      </p:pic>
      <p:sp>
        <p:nvSpPr>
          <p:cNvPr id="148" name="Right Arrow 147"/>
          <p:cNvSpPr/>
          <p:nvPr/>
        </p:nvSpPr>
        <p:spPr>
          <a:xfrm>
            <a:off x="10690469" y="15673613"/>
            <a:ext cx="809272" cy="86777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ight Arrow 149"/>
          <p:cNvSpPr/>
          <p:nvPr/>
        </p:nvSpPr>
        <p:spPr>
          <a:xfrm>
            <a:off x="14473090" y="15572847"/>
            <a:ext cx="809272" cy="86777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041547" y="15118348"/>
            <a:ext cx="2028298" cy="1876694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410" y="699290"/>
            <a:ext cx="2568160" cy="2568160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32265691" y="3444914"/>
            <a:ext cx="8229599" cy="89254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Motion Color Code</a:t>
            </a:r>
          </a:p>
          <a:p>
            <a:pPr algn="ctr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Baker et al. 2011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2282</TotalTime>
  <Words>231</Words>
  <Application>Microsoft Office PowerPoint</Application>
  <PresentationFormat>Custom</PresentationFormat>
  <Paragraphs>88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Black</vt:lpstr>
      <vt:lpstr>Calibri</vt:lpstr>
      <vt:lpstr>Candara</vt:lpstr>
      <vt:lpstr>ＭＳ Ｐゴシック</vt:lpstr>
      <vt:lpstr>Wingdings</vt:lpstr>
      <vt:lpstr>Tradeshow</vt:lpstr>
      <vt:lpstr>PowerPoint Presentation</vt:lpstr>
    </vt:vector>
  </TitlesOfParts>
  <Company>Univ. of Colorado at Colorado Springs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Jacob Walker</cp:lastModifiedBy>
  <cp:revision>193</cp:revision>
  <cp:lastPrinted>2015-12-07T23:21:03Z</cp:lastPrinted>
  <dcterms:created xsi:type="dcterms:W3CDTF">2014-05-29T01:41:03Z</dcterms:created>
  <dcterms:modified xsi:type="dcterms:W3CDTF">2015-12-08T17:09:17Z</dcterms:modified>
</cp:coreProperties>
</file>