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</p:sldMasterIdLst>
  <p:notesMasterIdLst>
    <p:notesMasterId r:id="rId3"/>
  </p:notesMasterIdLst>
  <p:sldIdLst>
    <p:sldId id="256" r:id="rId2"/>
  </p:sldIdLst>
  <p:sldSz cx="42976800" cy="21031200"/>
  <p:notesSz cx="20574000" cy="42519600"/>
  <p:defaultTextStyle>
    <a:defPPr>
      <a:defRPr lang="en-US"/>
    </a:defPPr>
    <a:lvl1pPr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1pPr>
    <a:lvl2pPr marL="1471436" indent="-1096833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2pPr>
    <a:lvl3pPr marL="2944459" indent="-2196836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3pPr>
    <a:lvl4pPr marL="4417482" indent="-3296844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4pPr>
    <a:lvl5pPr marL="5895268" indent="-4396848" algn="l" defTabSz="1471436" rtl="0" fontAlgn="base">
      <a:spcBef>
        <a:spcPct val="0"/>
      </a:spcBef>
      <a:spcAft>
        <a:spcPct val="0"/>
      </a:spcAft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5pPr>
    <a:lvl6pPr marL="2285726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6pPr>
    <a:lvl7pPr marL="2742871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7pPr>
    <a:lvl8pPr marL="3200016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8pPr>
    <a:lvl9pPr marL="3657161" algn="l" defTabSz="914290" rtl="0" eaLnBrk="1" latinLnBrk="0" hangingPunct="1">
      <a:defRPr sz="5600" kern="1200">
        <a:solidFill>
          <a:schemeClr val="tx1"/>
        </a:solidFill>
        <a:latin typeface="Arial" charset="0"/>
        <a:ea typeface="ＭＳ Ｐゴシック" pitchFamily="-108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24">
          <p15:clr>
            <a:srgbClr val="A4A3A4"/>
          </p15:clr>
        </p15:guide>
        <p15:guide id="2" pos="135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86" autoAdjust="0"/>
  </p:normalViewPr>
  <p:slideViewPr>
    <p:cSldViewPr snapToObjects="1">
      <p:cViewPr varScale="1">
        <p:scale>
          <a:sx n="29" d="100"/>
          <a:sy n="29" d="100"/>
        </p:scale>
        <p:origin x="-84" y="-228"/>
      </p:cViewPr>
      <p:guideLst>
        <p:guide orient="horz" pos="6624"/>
        <p:guide pos="135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5"/>
            <a:ext cx="8915400" cy="2125980"/>
          </a:xfrm>
          <a:prstGeom prst="rect">
            <a:avLst/>
          </a:prstGeom>
        </p:spPr>
        <p:txBody>
          <a:bodyPr vert="horz" lIns="360474" tIns="180236" rIns="360474" bIns="180236" rtlCol="0"/>
          <a:lstStyle>
            <a:lvl1pPr algn="l">
              <a:defRPr sz="44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653839" y="5"/>
            <a:ext cx="8915400" cy="2125980"/>
          </a:xfrm>
          <a:prstGeom prst="rect">
            <a:avLst/>
          </a:prstGeom>
        </p:spPr>
        <p:txBody>
          <a:bodyPr vert="horz" wrap="square" lIns="360474" tIns="180236" rIns="360474" bIns="180236" numCol="1" anchor="t" anchorCtr="0" compatLnSpc="1">
            <a:prstTxWarp prst="textNoShape">
              <a:avLst/>
            </a:prstTxWarp>
          </a:bodyPr>
          <a:lstStyle>
            <a:lvl1pPr algn="r">
              <a:defRPr sz="4400" smtClean="0"/>
            </a:lvl1pPr>
          </a:lstStyle>
          <a:p>
            <a:pPr>
              <a:defRPr/>
            </a:pPr>
            <a:fld id="{D60056F0-455E-49E4-88B8-52BC5EC4C103}" type="datetime1">
              <a:rPr lang="en-US" altLang="en-US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003925" y="3192463"/>
            <a:ext cx="32581850" cy="15944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60474" tIns="180236" rIns="360474" bIns="18023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57400" y="20196815"/>
            <a:ext cx="16459200" cy="19133820"/>
          </a:xfrm>
          <a:prstGeom prst="rect">
            <a:avLst/>
          </a:prstGeom>
        </p:spPr>
        <p:txBody>
          <a:bodyPr vert="horz" lIns="360474" tIns="180236" rIns="360474" bIns="18023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0386242"/>
            <a:ext cx="8915400" cy="2125980"/>
          </a:xfrm>
          <a:prstGeom prst="rect">
            <a:avLst/>
          </a:prstGeom>
        </p:spPr>
        <p:txBody>
          <a:bodyPr vert="horz" lIns="360474" tIns="180236" rIns="360474" bIns="180236" rtlCol="0" anchor="b"/>
          <a:lstStyle>
            <a:lvl1pPr algn="l">
              <a:defRPr sz="4400">
                <a:latin typeface="Arial" pitchFamily="-108" charset="0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653839" y="40386242"/>
            <a:ext cx="8915400" cy="2125980"/>
          </a:xfrm>
          <a:prstGeom prst="rect">
            <a:avLst/>
          </a:prstGeom>
        </p:spPr>
        <p:txBody>
          <a:bodyPr vert="horz" wrap="square" lIns="360474" tIns="180236" rIns="360474" bIns="180236" numCol="1" anchor="b" anchorCtr="0" compatLnSpc="1">
            <a:prstTxWarp prst="textNoShape">
              <a:avLst/>
            </a:prstTxWarp>
          </a:bodyPr>
          <a:lstStyle>
            <a:lvl1pPr algn="r">
              <a:defRPr sz="4400" smtClean="0"/>
            </a:lvl1pPr>
          </a:lstStyle>
          <a:p>
            <a:pPr>
              <a:defRPr/>
            </a:pPr>
            <a:fld id="{173B29AD-79F8-4940-A020-99E20F8260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776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1pPr>
    <a:lvl2pPr marL="457145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290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435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581" algn="l" defTabSz="45714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572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4571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6003925" y="3192463"/>
            <a:ext cx="32581850" cy="15944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1pPr>
            <a:lvl2pPr marL="33970326" indent="-33970326" eaLnBrk="0" hangingPunct="0"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2pPr>
            <a:lvl3pPr eaLnBrk="0" hangingPunct="0"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3pPr>
            <a:lvl4pPr eaLnBrk="0" hangingPunct="0"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4pPr>
            <a:lvl5pPr eaLnBrk="0" hangingPunct="0"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5pPr>
            <a:lvl6pPr marL="25045296" indent="-17335198" defTabSz="5801347" eaLnBrk="0" fontAlgn="base" hangingPunct="0">
              <a:spcBef>
                <a:spcPct val="0"/>
              </a:spcBef>
              <a:spcAft>
                <a:spcPct val="0"/>
              </a:spcAft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6pPr>
            <a:lvl7pPr marL="26847652" indent="-17335198" defTabSz="5801347" eaLnBrk="0" fontAlgn="base" hangingPunct="0">
              <a:spcBef>
                <a:spcPct val="0"/>
              </a:spcBef>
              <a:spcAft>
                <a:spcPct val="0"/>
              </a:spcAft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7pPr>
            <a:lvl8pPr marL="28650016" indent="-17335198" defTabSz="5801347" eaLnBrk="0" fontAlgn="base" hangingPunct="0">
              <a:spcBef>
                <a:spcPct val="0"/>
              </a:spcBef>
              <a:spcAft>
                <a:spcPct val="0"/>
              </a:spcAft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8pPr>
            <a:lvl9pPr marL="30452375" indent="-17335198" defTabSz="5801347" eaLnBrk="0" fontAlgn="base" hangingPunct="0">
              <a:spcBef>
                <a:spcPct val="0"/>
              </a:spcBef>
              <a:spcAft>
                <a:spcPct val="0"/>
              </a:spcAft>
              <a:defRPr sz="22400">
                <a:solidFill>
                  <a:schemeClr val="tx1"/>
                </a:solidFill>
                <a:latin typeface="Arial" charset="0"/>
                <a:ea typeface="ＭＳ Ｐゴシック" pitchFamily="-108" charset="-128"/>
              </a:defRPr>
            </a:lvl9pPr>
          </a:lstStyle>
          <a:p>
            <a:pPr eaLnBrk="1" hangingPunct="1"/>
            <a:fld id="{671719B7-8731-4538-A78F-46F879C98411}" type="slidenum">
              <a:rPr lang="en-US" altLang="en-US" sz="4400"/>
              <a:pPr eaLnBrk="1" hangingPunct="1"/>
              <a:t>1</a:t>
            </a:fld>
            <a:endParaRPr lang="en-US" altLang="en-US" sz="4400"/>
          </a:p>
        </p:txBody>
      </p:sp>
    </p:spTree>
    <p:extLst>
      <p:ext uri="{BB962C8B-B14F-4D97-AF65-F5344CB8AC3E}">
        <p14:creationId xmlns:p14="http://schemas.microsoft.com/office/powerpoint/2010/main" val="423361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13963" y="4311796"/>
            <a:ext cx="29009335" cy="6904842"/>
          </a:xfrm>
        </p:spPr>
        <p:txBody>
          <a:bodyPr lIns="0" rIns="0" anchor="t">
            <a:noAutofit/>
          </a:bodyPr>
          <a:lstStyle>
            <a:lvl1pPr>
              <a:defRPr sz="26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13960" y="11977984"/>
            <a:ext cx="29009340" cy="3444897"/>
          </a:xfr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1pPr>
            <a:lvl2pPr marL="1828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6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4857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314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142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971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800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462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651677-F1A6-4E01-A110-287EE438739D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831DCD-E7C5-48F5-A9C4-43681A0092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35680" y="4767072"/>
            <a:ext cx="19844848" cy="119176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77BE5D-B961-488D-A64F-B5BD1B40EC11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E9D4A-4922-4C5F-93BD-1F9EA93F9B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8285" y="4767072"/>
            <a:ext cx="9755734" cy="119176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45231" y="4767072"/>
            <a:ext cx="19855282" cy="1191768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1D9DC7-973F-44C1-BFEE-13AC3F822C76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09892-07A4-4142-A8D5-A4707F42E9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34620200" y="239713"/>
            <a:ext cx="6745290" cy="1581523"/>
          </a:xfrm>
          <a:prstGeom prst="rect">
            <a:avLst/>
          </a:prstGeom>
          <a:noFill/>
          <a:ln>
            <a:noFill/>
          </a:ln>
          <a:extLst/>
        </p:spPr>
        <p:txBody>
          <a:bodyPr lIns="103192" tIns="51594" rIns="103192" bIns="51594">
            <a:spAutoFit/>
          </a:bodyPr>
          <a:lstStyle>
            <a:lvl1pPr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409700" eaLnBrk="0" fontAlgn="base" hangingPunct="0">
              <a:spcBef>
                <a:spcPct val="0"/>
              </a:spcBef>
              <a:spcAft>
                <a:spcPct val="0"/>
              </a:spcAft>
              <a:defRPr sz="5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1472191" eaLnBrk="1" hangingPunct="1">
              <a:defRPr/>
            </a:pPr>
            <a:r>
              <a:rPr lang="en-US" sz="3200" b="1" dirty="0" smtClean="0"/>
              <a:t>IEEE 2014 Conference on Computer Vision and Pattern Recognition </a:t>
            </a:r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4143" y="1012827"/>
            <a:ext cx="4430714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148" y="392819"/>
            <a:ext cx="27542672" cy="2078777"/>
          </a:xfrm>
        </p:spPr>
        <p:txBody>
          <a:bodyPr>
            <a:noAutofit/>
          </a:bodyPr>
          <a:lstStyle>
            <a:lvl1pPr>
              <a:defRPr sz="44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3070" y="3004462"/>
            <a:ext cx="13415328" cy="17442544"/>
          </a:xfrm>
        </p:spPr>
        <p:txBody>
          <a:bodyPr>
            <a:normAutofit/>
          </a:bodyPr>
          <a:lstStyle>
            <a:lvl1pPr marL="410206" indent="-410206">
              <a:buNone/>
              <a:defRPr sz="2800">
                <a:latin typeface="Arial"/>
                <a:cs typeface="Arial"/>
              </a:defRPr>
            </a:lvl1pPr>
            <a:lvl2pPr marL="793153" indent="-655549">
              <a:buFont typeface="Wingdings" charset="2"/>
              <a:buChar char="Ø"/>
              <a:defRPr sz="2400">
                <a:latin typeface="Arial"/>
                <a:cs typeface="Arial"/>
              </a:defRPr>
            </a:lvl2pPr>
            <a:lvl3pPr marL="929453" indent="-546507">
              <a:defRPr sz="2000">
                <a:latin typeface="Arial"/>
                <a:cs typeface="Arial"/>
              </a:defRPr>
            </a:lvl3pPr>
            <a:lvl4pPr marL="1202056" indent="-655549">
              <a:defRPr sz="1600">
                <a:latin typeface="Arial"/>
                <a:cs typeface="Arial"/>
              </a:defRPr>
            </a:lvl4pPr>
            <a:lvl5pPr marL="1448702" indent="-1448702">
              <a:defRPr sz="24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14668825" y="3004462"/>
            <a:ext cx="13415328" cy="17442544"/>
          </a:xfrm>
        </p:spPr>
        <p:txBody>
          <a:bodyPr>
            <a:normAutofit/>
          </a:bodyPr>
          <a:lstStyle>
            <a:lvl1pPr marL="410206" indent="-410206">
              <a:buNone/>
              <a:defRPr sz="2800">
                <a:latin typeface="Arial"/>
                <a:cs typeface="Arial"/>
              </a:defRPr>
            </a:lvl1pPr>
            <a:lvl2pPr marL="793153" indent="-655549">
              <a:buFont typeface="Wingdings" charset="2"/>
              <a:buChar char="Ø"/>
              <a:defRPr sz="2400">
                <a:latin typeface="Arial"/>
                <a:cs typeface="Arial"/>
              </a:defRPr>
            </a:lvl2pPr>
            <a:lvl3pPr marL="929453" indent="-546507">
              <a:defRPr sz="2000">
                <a:latin typeface="Arial"/>
                <a:cs typeface="Arial"/>
              </a:defRPr>
            </a:lvl3pPr>
            <a:lvl4pPr marL="1202056" indent="-655549">
              <a:defRPr sz="1600">
                <a:latin typeface="Arial"/>
                <a:cs typeface="Arial"/>
              </a:defRPr>
            </a:lvl4pPr>
            <a:lvl5pPr marL="1448702" indent="-1448702">
              <a:defRPr sz="24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1"/>
          </p:nvPr>
        </p:nvSpPr>
        <p:spPr>
          <a:xfrm>
            <a:off x="28964580" y="3004462"/>
            <a:ext cx="13415328" cy="17442544"/>
          </a:xfrm>
        </p:spPr>
        <p:txBody>
          <a:bodyPr>
            <a:normAutofit/>
          </a:bodyPr>
          <a:lstStyle>
            <a:lvl1pPr marL="410206" indent="-410206">
              <a:buNone/>
              <a:defRPr sz="2800">
                <a:latin typeface="Arial"/>
                <a:cs typeface="Arial"/>
              </a:defRPr>
            </a:lvl1pPr>
            <a:lvl2pPr marL="793153" indent="-655549">
              <a:buFont typeface="Wingdings" charset="2"/>
              <a:buChar char="Ø"/>
              <a:defRPr sz="2400">
                <a:latin typeface="Arial"/>
                <a:cs typeface="Arial"/>
              </a:defRPr>
            </a:lvl2pPr>
            <a:lvl3pPr marL="929453" indent="-546507">
              <a:defRPr sz="2000">
                <a:latin typeface="Arial"/>
                <a:cs typeface="Arial"/>
              </a:defRPr>
            </a:lvl3pPr>
            <a:lvl4pPr marL="1202056" indent="-655549">
              <a:defRPr sz="1600">
                <a:latin typeface="Arial"/>
                <a:cs typeface="Arial"/>
              </a:defRPr>
            </a:lvl4pPr>
            <a:lvl5pPr marL="1448702" indent="-1448702">
              <a:defRPr sz="24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3447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6245231" y="4739030"/>
            <a:ext cx="19855282" cy="119176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B630E74-3C1C-4268-B8CB-F13B90D1812A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33A7B51B-4FA7-4A97-B05E-F07D029CA22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8286" y="4514699"/>
            <a:ext cx="29009340" cy="6533693"/>
          </a:xfrm>
        </p:spPr>
        <p:txBody>
          <a:bodyPr anchor="t">
            <a:noAutofit/>
          </a:bodyPr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8286" y="11917680"/>
            <a:ext cx="29009340" cy="2804160"/>
          </a:xfrm>
        </p:spPr>
        <p:txBody>
          <a:bodyPr anchor="t">
            <a:normAutofit/>
          </a:bodyPr>
          <a:lstStyle>
            <a:lvl1pPr marL="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1pPr>
            <a:lvl2pPr marL="1828581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2pPr>
            <a:lvl3pPr marL="365716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3pPr>
            <a:lvl4pPr marL="548574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4pPr>
            <a:lvl5pPr marL="7314322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5pPr>
            <a:lvl6pPr marL="914290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6pPr>
            <a:lvl7pPr marL="10971483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7pPr>
            <a:lvl8pPr marL="1280006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8pPr>
            <a:lvl9pPr marL="14628644" indent="0">
              <a:buNone/>
              <a:defRPr sz="5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60A76B-0146-4464-BBAF-9267425459BB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4886260-DE83-4348-A835-035469C1082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50" y="1869440"/>
            <a:ext cx="16996728" cy="3271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88891" y="5875302"/>
            <a:ext cx="17140740" cy="8836373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34746" y="5875370"/>
            <a:ext cx="17104762" cy="8836287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028F0-FAA3-48D8-AE5C-9170DAD2C506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15C96E-C44C-4496-899D-19EF8D92EC3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47" y="1869443"/>
            <a:ext cx="16993950" cy="327151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7916" y="5876080"/>
            <a:ext cx="17101185" cy="1981410"/>
          </a:xfrm>
        </p:spPr>
        <p:txBody>
          <a:bodyPr anchor="t">
            <a:normAutofit/>
          </a:bodyPr>
          <a:lstStyle>
            <a:lvl1pPr marL="0" indent="0">
              <a:buNone/>
              <a:defRPr sz="7200" b="0"/>
            </a:lvl1pPr>
            <a:lvl2pPr marL="1828581" indent="0">
              <a:buNone/>
              <a:defRPr sz="8000" b="1"/>
            </a:lvl2pPr>
            <a:lvl3pPr marL="3657161" indent="0">
              <a:buNone/>
              <a:defRPr sz="7200" b="1"/>
            </a:lvl3pPr>
            <a:lvl4pPr marL="5485742" indent="0">
              <a:buNone/>
              <a:defRPr sz="6400" b="1"/>
            </a:lvl4pPr>
            <a:lvl5pPr marL="7314322" indent="0">
              <a:buNone/>
              <a:defRPr sz="6400" b="1"/>
            </a:lvl5pPr>
            <a:lvl6pPr marL="9142903" indent="0">
              <a:buNone/>
              <a:defRPr sz="6400" b="1"/>
            </a:lvl6pPr>
            <a:lvl7pPr marL="10971483" indent="0">
              <a:buNone/>
              <a:defRPr sz="6400" b="1"/>
            </a:lvl7pPr>
            <a:lvl8pPr marL="12800064" indent="0">
              <a:buNone/>
              <a:defRPr sz="6400" b="1"/>
            </a:lvl8pPr>
            <a:lvl9pPr marL="14628644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7911" y="8772741"/>
            <a:ext cx="17101185" cy="8840890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115341" y="5876080"/>
            <a:ext cx="17205643" cy="1981410"/>
          </a:xfrm>
        </p:spPr>
        <p:txBody>
          <a:bodyPr anchor="t">
            <a:normAutofit/>
          </a:bodyPr>
          <a:lstStyle>
            <a:lvl1pPr marL="0" indent="0">
              <a:buNone/>
              <a:defRPr sz="7200" b="0"/>
            </a:lvl1pPr>
            <a:lvl2pPr marL="1828581" indent="0">
              <a:buNone/>
              <a:defRPr sz="8000" b="1"/>
            </a:lvl2pPr>
            <a:lvl3pPr marL="3657161" indent="0">
              <a:buNone/>
              <a:defRPr sz="7200" b="1"/>
            </a:lvl3pPr>
            <a:lvl4pPr marL="5485742" indent="0">
              <a:buNone/>
              <a:defRPr sz="6400" b="1"/>
            </a:lvl4pPr>
            <a:lvl5pPr marL="7314322" indent="0">
              <a:buNone/>
              <a:defRPr sz="6400" b="1"/>
            </a:lvl5pPr>
            <a:lvl6pPr marL="9142903" indent="0">
              <a:buNone/>
              <a:defRPr sz="6400" b="1"/>
            </a:lvl6pPr>
            <a:lvl7pPr marL="10971483" indent="0">
              <a:buNone/>
              <a:defRPr sz="6400" b="1"/>
            </a:lvl7pPr>
            <a:lvl8pPr marL="12800064" indent="0">
              <a:buNone/>
              <a:defRPr sz="6400" b="1"/>
            </a:lvl8pPr>
            <a:lvl9pPr marL="14628644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115343" y="8772741"/>
            <a:ext cx="17160875" cy="8840893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876987-65BA-461F-99A6-62698B7BE2D7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5A3B5D-7C66-4737-B2C9-5CC1F6E051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3665160" y="4758068"/>
            <a:ext cx="8595360" cy="1119717"/>
          </a:xfrm>
        </p:spPr>
        <p:txBody>
          <a:bodyPr/>
          <a:lstStyle/>
          <a:p>
            <a:pPr>
              <a:defRPr/>
            </a:pPr>
            <a:fld id="{56FED811-C893-483C-AAFF-73DAC43508A7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8145F0-A55D-4B0B-9E8F-2F12A97EC43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30527-FC48-42C5-904C-49509DBBE6CD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4F40F-B107-4B8D-A437-DB9D6AFAD05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0417" y="5890689"/>
            <a:ext cx="17175798" cy="8860364"/>
          </a:xfrm>
        </p:spPr>
        <p:txBody>
          <a:bodyPr>
            <a:normAutofit/>
          </a:bodyPr>
          <a:lstStyle>
            <a:lvl1pPr>
              <a:defRPr sz="7200"/>
            </a:lvl1pPr>
            <a:lvl2pPr>
              <a:defRPr sz="7200"/>
            </a:lvl2pPr>
            <a:lvl3pPr>
              <a:defRPr sz="7200"/>
            </a:lvl3pPr>
            <a:lvl4pPr>
              <a:defRPr sz="7200"/>
            </a:lvl4pPr>
            <a:lvl5pPr>
              <a:defRPr sz="72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50" y="1859704"/>
            <a:ext cx="17056418" cy="3193627"/>
          </a:xfrm>
        </p:spPr>
        <p:txBody>
          <a:bodyPr anchor="t">
            <a:normAutofit/>
          </a:bodyPr>
          <a:lstStyle>
            <a:lvl1pPr algn="l"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7912" y="5890686"/>
            <a:ext cx="17056418" cy="5559637"/>
          </a:xfrm>
        </p:spPr>
        <p:txBody>
          <a:bodyPr>
            <a:normAutofit/>
          </a:bodyPr>
          <a:lstStyle>
            <a:lvl1pPr marL="0" indent="0">
              <a:buNone/>
              <a:defRPr sz="7200"/>
            </a:lvl1pPr>
            <a:lvl2pPr marL="1828581" indent="0">
              <a:buNone/>
              <a:defRPr sz="4800"/>
            </a:lvl2pPr>
            <a:lvl3pPr marL="3657161" indent="0">
              <a:buNone/>
              <a:defRPr sz="4000"/>
            </a:lvl3pPr>
            <a:lvl4pPr marL="5485742" indent="0">
              <a:buNone/>
              <a:defRPr sz="3600"/>
            </a:lvl4pPr>
            <a:lvl5pPr marL="7314322" indent="0">
              <a:buNone/>
              <a:defRPr sz="3600"/>
            </a:lvl5pPr>
            <a:lvl6pPr marL="9142903" indent="0">
              <a:buNone/>
              <a:defRPr sz="3600"/>
            </a:lvl6pPr>
            <a:lvl7pPr marL="10971483" indent="0">
              <a:buNone/>
              <a:defRPr sz="3600"/>
            </a:lvl7pPr>
            <a:lvl8pPr marL="12800064" indent="0">
              <a:buNone/>
              <a:defRPr sz="3600"/>
            </a:lvl8pPr>
            <a:lvl9pPr marL="14628644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CB7A0-E36A-4784-8EAA-396A746E059B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4D2B19-07F0-497D-8876-60EE62DB757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0748" y="1840230"/>
            <a:ext cx="9751851" cy="6075683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7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30155" y="5063066"/>
            <a:ext cx="26450129" cy="12943679"/>
          </a:xfrm>
        </p:spPr>
        <p:txBody>
          <a:bodyPr/>
          <a:lstStyle>
            <a:lvl1pPr marL="0" indent="0">
              <a:buNone/>
              <a:defRPr sz="12800"/>
            </a:lvl1pPr>
            <a:lvl2pPr marL="1828581" indent="0">
              <a:buNone/>
              <a:defRPr sz="11200"/>
            </a:lvl2pPr>
            <a:lvl3pPr marL="3657161" indent="0">
              <a:buNone/>
              <a:defRPr sz="9600"/>
            </a:lvl3pPr>
            <a:lvl4pPr marL="5485742" indent="0">
              <a:buNone/>
              <a:defRPr sz="8000"/>
            </a:lvl4pPr>
            <a:lvl5pPr marL="7314322" indent="0">
              <a:buNone/>
              <a:defRPr sz="8000"/>
            </a:lvl5pPr>
            <a:lvl6pPr marL="9142903" indent="0">
              <a:buNone/>
              <a:defRPr sz="8000"/>
            </a:lvl6pPr>
            <a:lvl7pPr marL="10971483" indent="0">
              <a:buNone/>
              <a:defRPr sz="8000"/>
            </a:lvl7pPr>
            <a:lvl8pPr marL="12800064" indent="0">
              <a:buNone/>
              <a:defRPr sz="8000"/>
            </a:lvl8pPr>
            <a:lvl9pPr marL="14628644" indent="0">
              <a:buNone/>
              <a:defRPr sz="8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930152" y="1884049"/>
            <a:ext cx="17586169" cy="2789553"/>
          </a:xfrm>
        </p:spPr>
        <p:txBody>
          <a:bodyPr>
            <a:normAutofit/>
          </a:bodyPr>
          <a:lstStyle>
            <a:lvl1pPr marL="0" indent="0">
              <a:buNone/>
              <a:defRPr sz="7200"/>
            </a:lvl1pPr>
            <a:lvl2pPr marL="1828581" indent="0">
              <a:buNone/>
              <a:defRPr sz="4800"/>
            </a:lvl2pPr>
            <a:lvl3pPr marL="3657161" indent="0">
              <a:buNone/>
              <a:defRPr sz="4000"/>
            </a:lvl3pPr>
            <a:lvl4pPr marL="5485742" indent="0">
              <a:buNone/>
              <a:defRPr sz="3600"/>
            </a:lvl4pPr>
            <a:lvl5pPr marL="7314322" indent="0">
              <a:buNone/>
              <a:defRPr sz="3600"/>
            </a:lvl5pPr>
            <a:lvl6pPr marL="9142903" indent="0">
              <a:buNone/>
              <a:defRPr sz="3600"/>
            </a:lvl6pPr>
            <a:lvl7pPr marL="10971483" indent="0">
              <a:buNone/>
              <a:defRPr sz="3600"/>
            </a:lvl7pPr>
            <a:lvl8pPr marL="12800064" indent="0">
              <a:buNone/>
              <a:defRPr sz="3600"/>
            </a:lvl8pPr>
            <a:lvl9pPr marL="14628644" indent="0">
              <a:buNone/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FF387-E798-4ECB-885F-41265288D232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500065-0D1F-4340-ADB4-2BC19197519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2320747" y="19492809"/>
            <a:ext cx="23981054" cy="1119717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8285" y="4767072"/>
            <a:ext cx="9744736" cy="6070362"/>
          </a:xfrm>
          <a:prstGeom prst="rect">
            <a:avLst/>
          </a:prstGeom>
        </p:spPr>
        <p:txBody>
          <a:bodyPr vert="horz" lIns="365716" tIns="182858" rIns="365716" bIns="182858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5680" y="4744244"/>
            <a:ext cx="19844848" cy="11917686"/>
          </a:xfrm>
          <a:prstGeom prst="rect">
            <a:avLst/>
          </a:prstGeom>
        </p:spPr>
        <p:txBody>
          <a:bodyPr vert="horz" lIns="365716" tIns="182858" rIns="365716" bIns="1828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665160" y="581038"/>
            <a:ext cx="8595360" cy="1119717"/>
          </a:xfrm>
          <a:prstGeom prst="rect">
            <a:avLst/>
          </a:prstGeom>
        </p:spPr>
        <p:txBody>
          <a:bodyPr vert="horz" lIns="365716" tIns="182858" rIns="365716" bIns="182858" rtlCol="0" anchor="t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876987-65BA-461F-99A6-62698B7BE2D7}" type="datetime1">
              <a:rPr lang="en-US" altLang="en-US" smtClean="0"/>
              <a:pPr>
                <a:defRPr/>
              </a:pPr>
              <a:t>6/20/2014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28286" y="19492809"/>
            <a:ext cx="23981054" cy="1119717"/>
          </a:xfrm>
          <a:prstGeom prst="rect">
            <a:avLst/>
          </a:prstGeom>
        </p:spPr>
        <p:txBody>
          <a:bodyPr vert="horz" lIns="365716" tIns="182858" rIns="365716" bIns="182858" rtlCol="0" anchor="t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650835" y="19492809"/>
            <a:ext cx="5347115" cy="1119717"/>
          </a:xfrm>
          <a:prstGeom prst="rect">
            <a:avLst/>
          </a:prstGeom>
        </p:spPr>
        <p:txBody>
          <a:bodyPr vert="horz" lIns="365716" tIns="182858" rIns="365716" bIns="182858" rtlCol="0" anchor="t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45A3B5D-7C66-4737-B2C9-5CC1F6E051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iming>
    <p:tnLst>
      <p:par>
        <p:cTn id="1" dur="indefinite" restart="never" nodeType="tmRoot"/>
      </p:par>
    </p:tnLst>
  </p:timing>
  <p:txStyles>
    <p:titleStyle>
      <a:lvl1pPr algn="l" defTabSz="3657161" rtl="0" eaLnBrk="1" latinLnBrk="0" hangingPunct="1">
        <a:spcBef>
          <a:spcPct val="0"/>
        </a:spcBef>
        <a:buNone/>
        <a:defRPr sz="72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097148" indent="-1097148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2971443" indent="-1142863" algn="l" defTabSz="3657161" rtl="0" eaLnBrk="1" latinLnBrk="0" hangingPunct="1">
        <a:spcBef>
          <a:spcPct val="20000"/>
        </a:spcBef>
        <a:buFont typeface="Arial" pitchFamily="34" charset="0"/>
        <a:buChar char="–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1451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6400032" indent="-914290" algn="l" defTabSz="3657161" rtl="0" eaLnBrk="1" latinLnBrk="0" hangingPunct="1">
        <a:spcBef>
          <a:spcPct val="20000"/>
        </a:spcBef>
        <a:buFont typeface="Arial" pitchFamily="34" charset="0"/>
        <a:buChar char="–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8228612" indent="-914290" algn="l" defTabSz="3657161" rtl="0" eaLnBrk="1" latinLnBrk="0" hangingPunct="1">
        <a:spcBef>
          <a:spcPct val="20000"/>
        </a:spcBef>
        <a:buFont typeface="Arial" pitchFamily="34" charset="0"/>
        <a:buChar char="»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57193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11885774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13714354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15542935" indent="-914290" algn="l" defTabSz="3657161" rtl="0" eaLnBrk="1" latinLnBrk="0" hangingPunct="1">
        <a:spcBef>
          <a:spcPct val="20000"/>
        </a:spcBef>
        <a:buFont typeface="Arial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581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161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5742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4322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2903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1483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0064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28644" algn="l" defTabSz="3657161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9" Type="http://schemas.openxmlformats.org/officeDocument/2006/relationships/image" Target="../media/image38.jpeg"/><Relationship Id="rId21" Type="http://schemas.openxmlformats.org/officeDocument/2006/relationships/image" Target="../media/image20.jpeg"/><Relationship Id="rId34" Type="http://schemas.openxmlformats.org/officeDocument/2006/relationships/image" Target="../media/image33.jpe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jpe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png"/><Relationship Id="rId36" Type="http://schemas.openxmlformats.org/officeDocument/2006/relationships/image" Target="../media/image35.jpeg"/><Relationship Id="rId49" Type="http://schemas.openxmlformats.org/officeDocument/2006/relationships/image" Target="../media/image48.png"/><Relationship Id="rId57" Type="http://schemas.openxmlformats.org/officeDocument/2006/relationships/image" Target="../media/image56.jp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56" Type="http://schemas.openxmlformats.org/officeDocument/2006/relationships/image" Target="../media/image55.jp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25751737" y="4595857"/>
            <a:ext cx="8443132" cy="1615607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34194869" y="4599132"/>
            <a:ext cx="8443132" cy="16152794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7305361" y="4595857"/>
            <a:ext cx="8443132" cy="1615606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just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8858986" y="4599132"/>
            <a:ext cx="8443132" cy="16156069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20669" y="4595855"/>
            <a:ext cx="8443132" cy="1615607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20669" y="363415"/>
            <a:ext cx="42217332" cy="403860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3251" y="744416"/>
            <a:ext cx="42410300" cy="3354754"/>
          </a:xfrm>
          <a:prstGeom prst="rect">
            <a:avLst/>
          </a:prstGeom>
          <a:noFill/>
          <a:ln w="38100">
            <a:noFill/>
          </a:ln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6800" b="1" dirty="0">
                <a:solidFill>
                  <a:schemeClr val="bg1">
                    <a:lumMod val="50000"/>
                  </a:schemeClr>
                </a:solidFill>
              </a:rPr>
              <a:t>Patch to the Future: Unsupervised Visual Prediction</a:t>
            </a:r>
          </a:p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Jacob Walker, </a:t>
            </a:r>
            <a:r>
              <a:rPr lang="en-US" sz="4800" dirty="0" err="1">
                <a:solidFill>
                  <a:schemeClr val="bg1">
                    <a:lumMod val="50000"/>
                  </a:schemeClr>
                </a:solidFill>
              </a:rPr>
              <a:t>Abhinav</a:t>
            </a:r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 Gupta, Martial Hebert</a:t>
            </a:r>
          </a:p>
          <a:p>
            <a:pPr algn="ctr"/>
            <a:r>
              <a:rPr lang="en-US" sz="4800" dirty="0">
                <a:solidFill>
                  <a:schemeClr val="bg1">
                    <a:lumMod val="50000"/>
                  </a:schemeClr>
                </a:solidFill>
              </a:rPr>
              <a:t>The Robotics Institute, Carnegie Mellon University</a:t>
            </a:r>
          </a:p>
          <a:p>
            <a:pPr algn="ctr"/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0669" y="4572000"/>
            <a:ext cx="8471282" cy="227753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Goal</a:t>
            </a:r>
          </a:p>
          <a:p>
            <a:pPr algn="ctr"/>
            <a:endParaRPr lang="en-US" sz="2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Unsupervised prediction of  movement and appearance in static images.</a:t>
            </a:r>
          </a:p>
        </p:txBody>
      </p:sp>
      <p:pic>
        <p:nvPicPr>
          <p:cNvPr id="30" name="Picture 2" descr="C:\Users\jcwalker\Dropbox\Prediction\figures\reward_org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65" y="6858000"/>
            <a:ext cx="2587752" cy="1864703"/>
          </a:xfrm>
          <a:prstGeom prst="rect">
            <a:avLst/>
          </a:prstGeom>
          <a:noFill/>
          <a:ln w="571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8891952" y="4595856"/>
            <a:ext cx="8410167" cy="178510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Training Framework</a:t>
            </a:r>
          </a:p>
          <a:p>
            <a:pPr algn="ctr"/>
            <a:endParaRPr lang="en-US" sz="2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1. Extract mid-level patches from corpus </a:t>
            </a:r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84" y="6610837"/>
            <a:ext cx="2285454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352" y="6593814"/>
            <a:ext cx="2285454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830" y="6610839"/>
            <a:ext cx="2285454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8911161" y="11087149"/>
            <a:ext cx="8416654" cy="584765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2. Learn probability of transitions via tracking</a:t>
            </a:r>
          </a:p>
        </p:txBody>
      </p:sp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784" y="11827470"/>
            <a:ext cx="3485214" cy="16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8947668" y="13695195"/>
            <a:ext cx="8443132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3. Create lists of textures to generate patch-specific reward function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7314967" y="4641643"/>
            <a:ext cx="8423920" cy="2277536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Testing Framework</a:t>
            </a:r>
          </a:p>
          <a:p>
            <a:pPr algn="ctr"/>
            <a:endParaRPr lang="en-US" sz="2400" b="1" u="sng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1. Identify active entities via transition function + reward function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7798494" y="6846120"/>
            <a:ext cx="7379813" cy="2316547"/>
            <a:chOff x="17870011" y="6858000"/>
            <a:chExt cx="7379813" cy="2316547"/>
          </a:xfrm>
        </p:grpSpPr>
        <p:pic>
          <p:nvPicPr>
            <p:cNvPr id="1031" name="Picture 7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0011" y="6878174"/>
              <a:ext cx="3685032" cy="2296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4792" y="6858000"/>
              <a:ext cx="3685032" cy="2295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Box 71"/>
          <p:cNvSpPr txBox="1"/>
          <p:nvPr/>
        </p:nvSpPr>
        <p:spPr>
          <a:xfrm>
            <a:off x="17314968" y="9320743"/>
            <a:ext cx="8423921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2. Create graph of all possible patches in each location</a:t>
            </a:r>
          </a:p>
        </p:txBody>
      </p:sp>
      <p:pic>
        <p:nvPicPr>
          <p:cNvPr id="1033" name="Picture 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875" y="10589898"/>
            <a:ext cx="5208600" cy="2950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/>
          <p:cNvSpPr txBox="1"/>
          <p:nvPr/>
        </p:nvSpPr>
        <p:spPr>
          <a:xfrm>
            <a:off x="17314966" y="13156586"/>
            <a:ext cx="8423922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3. Given start and destination, search graph for max exp. reward path</a:t>
            </a:r>
          </a:p>
        </p:txBody>
      </p:sp>
      <p:pic>
        <p:nvPicPr>
          <p:cNvPr id="1034" name="Picture 10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871" y="14283812"/>
            <a:ext cx="5208600" cy="247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17302120" y="17000255"/>
            <a:ext cx="8449617" cy="1077208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4. Plan paths to all edges of scene, rank paths by average exp. reward.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840250" y="18175923"/>
            <a:ext cx="7373354" cy="2290130"/>
            <a:chOff x="17870011" y="18175923"/>
            <a:chExt cx="7373354" cy="2290130"/>
          </a:xfrm>
        </p:grpSpPr>
        <p:pic>
          <p:nvPicPr>
            <p:cNvPr id="1035" name="Picture 11"/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0011" y="18175923"/>
              <a:ext cx="3685032" cy="2290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58333" y="18175923"/>
              <a:ext cx="3685032" cy="2290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7" name="TextBox 76"/>
          <p:cNvSpPr txBox="1"/>
          <p:nvPr/>
        </p:nvSpPr>
        <p:spPr>
          <a:xfrm>
            <a:off x="34301636" y="4687428"/>
            <a:ext cx="822959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Qualitative Results</a:t>
            </a:r>
          </a:p>
        </p:txBody>
      </p:sp>
      <p:pic>
        <p:nvPicPr>
          <p:cNvPr id="1051" name="Picture 27" descr="C:\Users\jcwalker\Dropbox\Prediction\figures\vis1\panoramic1.jpg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852" y="7975962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jcwalker\Dropbox\Prediction\figures\vis1\rend.jpeg"/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050" y="7975961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jcwalker\Dropbox\Prediction\figures\vis3\special_panoramic.jpg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852" y="9741299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jcwalker\Dropbox\Prediction\figures\vis3\rend_1.jpeg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050" y="9741299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34274924" y="13540182"/>
            <a:ext cx="8173151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Quantitative Results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5858502" y="4641642"/>
            <a:ext cx="8229599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Qualitative Results</a:t>
            </a:r>
          </a:p>
        </p:txBody>
      </p:sp>
      <p:pic>
        <p:nvPicPr>
          <p:cNvPr id="22" name="Picture 13" descr="C:\Users\jcwalker\Dropbox\Prediction\figures\vis2\panoramic1.jpeg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852" y="6211419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:\Users\jcwalker\Dropbox\Prediction\figures\vis2\rend.jpeg"/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050" y="6212816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5" descr="C:\Users\jcwalker\Dropbox\Prediction\figures\vis6\rend_1.jpeg"/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050" y="11506091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C:\Users\jcwalker\Dropbox\Prediction\figures\vis6\special_panoramic.jpeg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852" y="11505297"/>
            <a:ext cx="3154680" cy="176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34274925" y="14463512"/>
            <a:ext cx="8363076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Cars Non-Picked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34369567" y="17520423"/>
            <a:ext cx="8239126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VIRAT Picked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4274925" y="15930995"/>
            <a:ext cx="8363077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Cars Picked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7506435" y="5395694"/>
            <a:ext cx="4876582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Path Distribution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6016657" y="5438445"/>
            <a:ext cx="4876582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Path Visualization</a:t>
            </a:r>
          </a:p>
        </p:txBody>
      </p:sp>
      <p:pic>
        <p:nvPicPr>
          <p:cNvPr id="123" name="Picture 15" descr="C:\Users\jcwalker\Dropbox\Prediction\figures\teaser\heatmap.bmp"/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89" y="6878175"/>
            <a:ext cx="2587752" cy="186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7" descr="C:\Users\jcwalker\Dropbox\Prediction\figures\teaser\rend2.jpg"/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65" y="9256873"/>
            <a:ext cx="2587752" cy="18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1024809" y="16660067"/>
            <a:ext cx="7263002" cy="35394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marL="742861" indent="-742861">
              <a:buFontTx/>
              <a:buAutoNum type="arabicPeriod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Combines unsupervised data-driven and goal driven agent-centric framework.</a:t>
            </a:r>
          </a:p>
          <a:p>
            <a:pPr marL="742861" indent="-742861">
              <a:buFontTx/>
              <a:buAutoNum type="arabicPeriod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We build on mid-level framework to create data-driven state space</a:t>
            </a:r>
          </a:p>
          <a:p>
            <a:pPr marL="742861" indent="-742861">
              <a:buAutoNum type="arabicPeriod"/>
            </a:pP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We model future appearance as well as movement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437153" y="15659121"/>
            <a:ext cx="8438317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Key Idea</a:t>
            </a:r>
          </a:p>
        </p:txBody>
      </p:sp>
      <p:pic>
        <p:nvPicPr>
          <p:cNvPr id="1026" name="Picture 2" descr="C:\Users\jcwalker\Dropbox\Prediction\figures\vis6\reward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36" y="18071193"/>
            <a:ext cx="1944535" cy="1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jcwalker\Dropbox\Prediction\figures\vis6\special_panoramic.jpe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8071193"/>
            <a:ext cx="1944535" cy="1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jcwalker\Dropbox\Prediction\figures\vis3\reward.jpe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917" y="18071193"/>
            <a:ext cx="1943866" cy="1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5" descr="C:\Users\jcwalker\Dropbox\Prediction\figures\vis2\reward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536" y="19338999"/>
            <a:ext cx="1944535" cy="10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C:\Users\jcwalker\Dropbox\Prediction\figures\vis2\panoramic1.jpe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9338999"/>
            <a:ext cx="1944534" cy="10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jcwalker\Dropbox\Prediction\figures\vis3\special_panoramic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1" y="18071193"/>
            <a:ext cx="1943723" cy="113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C:\Users\jcwalker\Dropbox\Prediction\figures\vis1\reward.jpe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620" y="19338901"/>
            <a:ext cx="1934460" cy="10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C:\Users\jcwalker\Dropbox\Prediction\figures\vis1\panoramic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1" y="19339000"/>
            <a:ext cx="1943723" cy="108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C:\Users\jcwalker\Dropbox\Prediction\figures\transitions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8745" y="11827472"/>
            <a:ext cx="2979933" cy="17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8884683" y="9372600"/>
            <a:ext cx="8443132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Some Extracted Patches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4274924" y="19334461"/>
            <a:ext cx="8333769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>
                    <a:lumMod val="50000"/>
                  </a:schemeClr>
                </a:solidFill>
              </a:rPr>
              <a:t>Code will be available soon!</a:t>
            </a:r>
          </a:p>
        </p:txBody>
      </p:sp>
      <p:pic>
        <p:nvPicPr>
          <p:cNvPr id="4" name="Picture 2" descr="C:\Users\jcwalker\Dropbox\Prediction\figures\teaser\rend.jpg"/>
          <p:cNvPicPr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87" y="9256873"/>
            <a:ext cx="2587752" cy="186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1232102" y="12453648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Data-Driven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062451" y="12412279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Agent-Centric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423077" y="11674305"/>
            <a:ext cx="8438317" cy="92332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50000"/>
                  </a:schemeClr>
                </a:solidFill>
              </a:rPr>
              <a:t>Background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62525" y="14849436"/>
            <a:ext cx="3702227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Yuen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Torralba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, ECCV 2010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4640151" y="14837370"/>
            <a:ext cx="3702227" cy="33854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Kitani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et al., ECCV 2012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753291" y="8742877"/>
            <a:ext cx="2120697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Input Scene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052928" y="8742877"/>
            <a:ext cx="2876673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Path Distribution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232102" y="11148705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 Possible Path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746861" y="11117927"/>
            <a:ext cx="3488807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Other Possible Path</a:t>
            </a:r>
          </a:p>
        </p:txBody>
      </p:sp>
      <p:pic>
        <p:nvPicPr>
          <p:cNvPr id="97" name="Picture 2" descr="C:\Users\jcwalker\Downloads\image-007.jpeg"/>
          <p:cNvPicPr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389" y="12976868"/>
            <a:ext cx="2587752" cy="1865376"/>
          </a:xfrm>
          <a:prstGeom prst="rect">
            <a:avLst/>
          </a:prstGeom>
          <a:noFill/>
          <a:ln w="571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52" y="12976868"/>
            <a:ext cx="2587752" cy="186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9320784" y="9895820"/>
            <a:ext cx="7552500" cy="904944"/>
            <a:chOff x="9281654" y="9880713"/>
            <a:chExt cx="7552500" cy="904944"/>
          </a:xfrm>
        </p:grpSpPr>
        <p:pic>
          <p:nvPicPr>
            <p:cNvPr id="31" name="Picture 17" descr="C:\Users\jcwalker\Documents\MATLAB\5.jpg"/>
            <p:cNvPicPr>
              <a:picLocks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1654" y="9880713"/>
              <a:ext cx="914400" cy="904944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8" descr="C:\Users\jcwalker\Documents\MATLAB\4.jpg"/>
            <p:cNvPicPr>
              <a:picLocks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2002" y="9886665"/>
              <a:ext cx="914400" cy="8989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0" descr="C:\Users\jcwalker\Documents\MATLAB\10.jpg"/>
            <p:cNvPicPr>
              <a:picLocks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8670" y="9886665"/>
              <a:ext cx="914400" cy="8989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25" descr="C:\Users\jcwalker\Documents\MATLAB\11.jpg"/>
            <p:cNvPicPr>
              <a:picLocks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5863" y="9886665"/>
              <a:ext cx="914400" cy="8989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6" descr="C:\Users\jcwalker\Documents\MATLAB\12.jpg"/>
            <p:cNvPicPr>
              <a:picLocks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2338" y="9886665"/>
              <a:ext cx="914400" cy="8989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7" descr="C:\Users\jcwalker\Documents\MATLAB\18.jpg"/>
            <p:cNvPicPr>
              <a:picLocks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6402" y="9886665"/>
              <a:ext cx="914400" cy="8989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9" descr="C:\Users\jcwalker\Documents\MATLAB\36.jpg"/>
            <p:cNvPicPr>
              <a:picLocks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9754" y="9895820"/>
              <a:ext cx="914400" cy="889836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32" descr="C:\Users\jcwalker\Documents\MATLAB\63.jpg"/>
            <p:cNvPicPr>
              <a:picLocks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0218" y="9886665"/>
              <a:ext cx="914400" cy="89899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99" name="Picture 27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198" y="15729392"/>
            <a:ext cx="2048603" cy="143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305" y="14837370"/>
            <a:ext cx="3113314" cy="192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0949" y="15079976"/>
            <a:ext cx="3271858" cy="210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8" name="TextBox 137"/>
          <p:cNvSpPr txBox="1"/>
          <p:nvPr/>
        </p:nvSpPr>
        <p:spPr>
          <a:xfrm>
            <a:off x="9227423" y="17165908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Train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13253010" y="17183886"/>
            <a:ext cx="3163075" cy="523210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Test</a:t>
            </a:r>
          </a:p>
        </p:txBody>
      </p:sp>
      <p:pic>
        <p:nvPicPr>
          <p:cNvPr id="1037" name="Picture 13" descr="C:\Users\jcwalker\Dropbox\Prediction\figures\vis10\scene.jpg"/>
          <p:cNvPicPr>
            <a:picLocks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6211419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jcwalker\Dropbox\Prediction\figures\vis10\heatmap.png"/>
          <p:cNvPicPr>
            <a:picLocks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550" y="6211419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jcwalker\Dropbox\Prediction\figures\reward_org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11506340"/>
            <a:ext cx="3145536" cy="1764792"/>
          </a:xfrm>
          <a:prstGeom prst="rect">
            <a:avLst/>
          </a:prstGeom>
          <a:noFill/>
          <a:ln w="571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jcwalker\Dropbox\Prediction\figures\vis2\heatmap.png"/>
          <p:cNvPicPr>
            <a:picLocks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550" y="16800171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jcwalker\Dropbox\Prediction\figures\vis2\panoramic1.jpeg"/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16800171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cwalker\Dropbox\Prediction\figures\vis8\scene.jpg"/>
          <p:cNvPicPr>
            <a:picLocks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7976211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cwalker\Dropbox\Prediction\figures\vis8\heatmap.png"/>
          <p:cNvPicPr>
            <a:picLocks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550" y="7976211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cwalker\Dropbox\Prediction\figures\vis7\scene.jpg"/>
          <p:cNvPicPr>
            <a:picLocks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9741548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jcwalker\Dropbox\Prediction\figures\vis3\special_panoramic.jpg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13271132"/>
            <a:ext cx="3145536" cy="179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jcwalker\Dropbox\Prediction\figures\vis3\heatmap.png"/>
          <p:cNvPicPr>
            <a:picLocks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550" y="13271132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C:\Users\jcwalker\Dropbox\Prediction\figures\vis6\special_panoramic.jpeg"/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15065591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jcwalker\Dropbox\Prediction\figures\vis6\heatmap.png"/>
          <p:cNvPicPr>
            <a:picLocks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550" y="15035924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C:\Users\jcwalker\Dropbox\Prediction\figures\vis1\panoramic1.jpg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521" y="18564963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jcwalker\Dropbox\Prediction\figures\vis1\heatmap.png"/>
          <p:cNvPicPr>
            <a:picLocks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3550" y="18564963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jcwalker\Dropbox\Prediction\figures\teaser\heatmap.bmp"/>
          <p:cNvPicPr>
            <a:picLocks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"/>
          <a:stretch/>
        </p:blipFill>
        <p:spPr bwMode="auto">
          <a:xfrm>
            <a:off x="30143550" y="11506340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cwalker\Dropbox\Prediction\figures\vis7\heatmap2.png"/>
          <p:cNvPicPr>
            <a:picLocks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37"/>
          <a:stretch/>
        </p:blipFill>
        <p:spPr bwMode="auto">
          <a:xfrm>
            <a:off x="30143550" y="9741002"/>
            <a:ext cx="3145536" cy="176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1908" y="15021222"/>
            <a:ext cx="5462588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035" y="16398061"/>
            <a:ext cx="82359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035" y="18037913"/>
            <a:ext cx="82359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5" y="826713"/>
            <a:ext cx="4787698" cy="31120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9629" y="726531"/>
            <a:ext cx="2094902" cy="3000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1860</TotalTime>
  <Words>201</Words>
  <Application>Microsoft Office PowerPoint</Application>
  <PresentationFormat>Custom</PresentationFormat>
  <Paragraphs>43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Tradeshow</vt:lpstr>
      <vt:lpstr>PowerPoint Presentation</vt:lpstr>
    </vt:vector>
  </TitlesOfParts>
  <Company>Univ. of Colorado at Colorado Springs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here:  Maybe add some pictures and/or school logo on the left and right authors and affiliation</dc:title>
  <dc:creator>Terry Boult</dc:creator>
  <cp:lastModifiedBy>Jacob Charles Walker</cp:lastModifiedBy>
  <cp:revision>100</cp:revision>
  <cp:lastPrinted>2014-06-19T22:05:31Z</cp:lastPrinted>
  <dcterms:created xsi:type="dcterms:W3CDTF">2014-05-29T01:41:03Z</dcterms:created>
  <dcterms:modified xsi:type="dcterms:W3CDTF">2014-06-20T21:36:37Z</dcterms:modified>
</cp:coreProperties>
</file>